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0.jpg" ContentType="image/png"/>
  <Override PartName="/ppt/media/image6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258" r:id="rId4"/>
    <p:sldId id="321" r:id="rId5"/>
    <p:sldId id="383" r:id="rId6"/>
    <p:sldId id="384" r:id="rId7"/>
    <p:sldId id="390" r:id="rId8"/>
    <p:sldId id="391" r:id="rId9"/>
    <p:sldId id="392" r:id="rId10"/>
    <p:sldId id="393" r:id="rId11"/>
    <p:sldId id="397" r:id="rId12"/>
    <p:sldId id="406" r:id="rId13"/>
    <p:sldId id="395" r:id="rId14"/>
    <p:sldId id="396" r:id="rId15"/>
    <p:sldId id="259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80" r:id="rId34"/>
    <p:sldId id="281" r:id="rId35"/>
    <p:sldId id="282" r:id="rId36"/>
    <p:sldId id="283" r:id="rId37"/>
    <p:sldId id="284" r:id="rId38"/>
    <p:sldId id="285" r:id="rId39"/>
    <p:sldId id="287" r:id="rId40"/>
    <p:sldId id="286" r:id="rId41"/>
    <p:sldId id="278" r:id="rId42"/>
    <p:sldId id="399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9" r:id="rId54"/>
    <p:sldId id="300" r:id="rId55"/>
    <p:sldId id="301" r:id="rId56"/>
    <p:sldId id="302" r:id="rId57"/>
    <p:sldId id="303" r:id="rId58"/>
    <p:sldId id="304" r:id="rId59"/>
    <p:sldId id="407" r:id="rId60"/>
    <p:sldId id="400" r:id="rId61"/>
    <p:sldId id="401" r:id="rId62"/>
    <p:sldId id="402" r:id="rId63"/>
    <p:sldId id="403" r:id="rId64"/>
    <p:sldId id="371" r:id="rId65"/>
    <p:sldId id="372" r:id="rId66"/>
    <p:sldId id="404" r:id="rId67"/>
    <p:sldId id="408" r:id="rId68"/>
    <p:sldId id="409" r:id="rId69"/>
    <p:sldId id="410" r:id="rId70"/>
    <p:sldId id="411" r:id="rId71"/>
    <p:sldId id="412" r:id="rId72"/>
    <p:sldId id="415" r:id="rId73"/>
    <p:sldId id="416" r:id="rId74"/>
    <p:sldId id="413" r:id="rId75"/>
    <p:sldId id="414" r:id="rId76"/>
    <p:sldId id="405" r:id="rId77"/>
    <p:sldId id="306" r:id="rId78"/>
    <p:sldId id="307" r:id="rId79"/>
    <p:sldId id="308" r:id="rId80"/>
    <p:sldId id="309" r:id="rId81"/>
    <p:sldId id="310" r:id="rId82"/>
    <p:sldId id="311" r:id="rId83"/>
    <p:sldId id="312" r:id="rId84"/>
    <p:sldId id="313" r:id="rId85"/>
    <p:sldId id="314" r:id="rId86"/>
    <p:sldId id="315" r:id="rId87"/>
    <p:sldId id="317" r:id="rId88"/>
    <p:sldId id="316" r:id="rId89"/>
    <p:sldId id="319" r:id="rId90"/>
    <p:sldId id="417" r:id="rId91"/>
    <p:sldId id="318" r:id="rId92"/>
    <p:sldId id="320" r:id="rId93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4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AB453D-BF91-4019-AB6D-97FED7355490}" type="datetimeFigureOut">
              <a:rPr lang="en-AT" smtClean="0"/>
              <a:t>07/03/2022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E52D-7200-46FD-821B-64D970720AA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98290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E52D-7200-46FD-821B-64D970720AA6}" type="slidenum">
              <a:rPr lang="en-AT" smtClean="0"/>
              <a:t>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1379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FC4CB-96D8-428B-9715-399F3E996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08CB35-CB8D-4EFF-A32A-092E98F8B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20D58-E006-4A6F-B36E-E6511ABCDD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ACA815-5DBC-45C0-92DD-38D09BD56D83}" type="datetimeFigureOut">
              <a:rPr lang="en-AT" smtClean="0"/>
              <a:t>07/03/2022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B6C5B-7635-42F7-B621-198466BB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87E30-0708-474C-8ACE-427A86F7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8FCBBF-BF60-48CA-A841-9E8931DE9A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59933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60B4-9974-4E6B-8200-F10D304E4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5926A-60BF-4D5F-88AF-10E6122A7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996CA-13D1-4E07-90A3-28096EA3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ACA815-5DBC-45C0-92DD-38D09BD56D83}" type="datetimeFigureOut">
              <a:rPr lang="en-AT" smtClean="0"/>
              <a:t>07/03/2022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8E510-849A-446C-870F-92C5D2E55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C7FB2-9A98-4412-BE64-5113B17A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8FCBBF-BF60-48CA-A841-9E8931DE9A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28798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F51B4B-016F-4D66-80D2-80D1BDBEC1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C8C48E-70C0-4407-B722-8CD382567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ECDAD-B114-475C-AF02-2E318C6E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ACA815-5DBC-45C0-92DD-38D09BD56D83}" type="datetimeFigureOut">
              <a:rPr lang="en-AT" smtClean="0"/>
              <a:t>07/03/2022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F2DAD-F211-4332-A4EE-11F7D9643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FE7E3-A1E2-4C51-A3E1-366C27EC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8FCBBF-BF60-48CA-A841-9E8931DE9A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1382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F545-48E7-4EE7-B143-07A9A061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C7B58-B81D-486F-81B4-BDA0B82FB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5A6E8-C50B-440B-9CCB-8D492134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ACA815-5DBC-45C0-92DD-38D09BD56D83}" type="datetimeFigureOut">
              <a:rPr lang="en-AT" smtClean="0"/>
              <a:t>07/03/2022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8C426-37E7-4CE4-82B1-338C953E7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77109-F37F-4920-827E-837C857E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8FCBBF-BF60-48CA-A841-9E8931DE9A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8126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AA471-A416-4AF1-8070-9AE8CC13F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B668F-6BB2-4A12-B783-262E5142D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4C996-898B-4F68-A20B-CF69CB04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ACA815-5DBC-45C0-92DD-38D09BD56D83}" type="datetimeFigureOut">
              <a:rPr lang="en-AT" smtClean="0"/>
              <a:t>07/03/2022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FA190-423F-41D1-8CC8-B4FD4327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93B73-5EEB-4874-961B-BE0E4BCC9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8FCBBF-BF60-48CA-A841-9E8931DE9A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2960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C7B0-39F4-42C9-BFE6-C192E5B7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F456E-A69C-4AD8-A243-8791EE207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08995-944C-4692-9683-AD6641B0E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6060B-D511-40D9-B1A2-8DF1D5A6A0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ACA815-5DBC-45C0-92DD-38D09BD56D83}" type="datetimeFigureOut">
              <a:rPr lang="en-AT" smtClean="0"/>
              <a:t>07/03/2022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C1DEF-9AD1-47AB-855D-2EA042D3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5BAB8-4A42-4664-91EF-901868CE7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8FCBBF-BF60-48CA-A841-9E8931DE9A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18674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F8B15-568B-446F-BC94-AE361DCB0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45C15-94AD-4377-902E-DB85E4F7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D4246-1571-4E02-99FC-4BC409C13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D239E0-0F0E-4E95-B8BF-E682FB85E8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8BF2F0-18B9-484C-869C-74876D9ADE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867080-5BA1-494C-8E07-78E32ACF5E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ACA815-5DBC-45C0-92DD-38D09BD56D83}" type="datetimeFigureOut">
              <a:rPr lang="en-AT" smtClean="0"/>
              <a:t>07/03/2022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CF48A7-132C-4A4B-94DB-107EA3C7E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183F6-579A-4A52-80BE-82CED513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8FCBBF-BF60-48CA-A841-9E8931DE9A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4800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B7BC6-9D02-481F-95D5-DC75776C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DD694D-6FBB-483E-860E-AAACE45A1F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ACA815-5DBC-45C0-92DD-38D09BD56D83}" type="datetimeFigureOut">
              <a:rPr lang="en-AT" smtClean="0"/>
              <a:t>07/03/2022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99967-61D2-4FFC-BB92-386DD740B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5F75C-F4B8-47A9-82F7-3EFB22D4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8FCBBF-BF60-48CA-A841-9E8931DE9A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5962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091305-AA81-4D55-9C25-857BED8793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ACA815-5DBC-45C0-92DD-38D09BD56D83}" type="datetimeFigureOut">
              <a:rPr lang="en-AT" smtClean="0"/>
              <a:t>07/03/2022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26FF6-1169-4800-B86B-2C0137C16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1BA14-F7D3-45AF-BAFF-37B71BA3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8FCBBF-BF60-48CA-A841-9E8931DE9A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47547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F7092-3794-4D58-9604-9B3FBF2CF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06C98-DA1A-4E9B-8362-2C32E80EF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F872A-DCD0-4D33-A5B6-76AA0D968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02B27-F545-418B-8FDE-F310ECE6F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ACA815-5DBC-45C0-92DD-38D09BD56D83}" type="datetimeFigureOut">
              <a:rPr lang="en-AT" smtClean="0"/>
              <a:t>07/03/2022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05AF4-D182-44F3-9A3E-383A9BBB0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24C0C-0861-44C5-8582-9C115E9AA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8FCBBF-BF60-48CA-A841-9E8931DE9A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928952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DCA91-2B27-4BCD-AFCC-FC36F78C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96E66C-C235-4850-8A71-67E3A8DBA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EFF7C-D550-4C25-A5B4-92BA99F56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51745-5D49-4893-B1AA-87E78CD811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ACA815-5DBC-45C0-92DD-38D09BD56D83}" type="datetimeFigureOut">
              <a:rPr lang="en-AT" smtClean="0"/>
              <a:t>07/03/2022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F1EBA-B8FD-46E9-8E8B-4F806D4E0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E6956-00A4-49BF-ABAD-A94CE228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8FCBBF-BF60-48CA-A841-9E8931DE9A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9199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561964-6701-49DF-B293-0F14B1EA6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98975-2480-48A2-8520-BE1954D29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T" dirty="0"/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347DBDA2-C328-411E-8BA7-C122DD1024E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39" y="43337"/>
            <a:ext cx="1287324" cy="37370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C5E03DD-50F8-4A66-8027-9F0D14753763}"/>
              </a:ext>
            </a:extLst>
          </p:cNvPr>
          <p:cNvGrpSpPr/>
          <p:nvPr userDrawn="1"/>
        </p:nvGrpSpPr>
        <p:grpSpPr>
          <a:xfrm>
            <a:off x="307705" y="6308119"/>
            <a:ext cx="2171232" cy="369512"/>
            <a:chOff x="409305" y="6266276"/>
            <a:chExt cx="2171232" cy="3695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D93C36-83DD-4901-9459-9D4DBF9669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305" y="6266276"/>
              <a:ext cx="604567" cy="36951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EFBCA7-3161-4426-ABF7-20EF446C03AB}"/>
                </a:ext>
              </a:extLst>
            </p:cNvPr>
            <p:cNvSpPr txBox="1"/>
            <p:nvPr userDrawn="1"/>
          </p:nvSpPr>
          <p:spPr>
            <a:xfrm>
              <a:off x="952912" y="6297234"/>
              <a:ext cx="1627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400" dirty="0">
                  <a:solidFill>
                    <a:srgbClr val="7030A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@DataMozart</a:t>
              </a:r>
              <a:endParaRPr lang="en-US" sz="14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46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Black" panose="020B0A02040204020203" pitchFamily="34" charset="0"/>
          <a:ea typeface="Segoe UI Black" panose="020B0A020402040202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2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2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5.jpg"/><Relationship Id="rId4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x.tips/2021/02/15/visualise-your-power-bi-refresh/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67AA-11CE-403B-893D-9051FAE0F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861" y="406400"/>
            <a:ext cx="11482753" cy="1677377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Segoe UI" panose="020B0502040204020203" pitchFamily="34" charset="0"/>
              </a:rPr>
              <a:t>Cracking Power BI Performance Tuning in a Day!</a:t>
            </a:r>
            <a:endParaRPr lang="en-AT" dirty="0"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9314F5-2764-44AB-8864-FCECC09F5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1" y="5457215"/>
            <a:ext cx="2432538" cy="461963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Nikola Ilic</a:t>
            </a:r>
            <a:endParaRPr lang="en-AT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Graphic 4" descr="Rocket with solid fill">
            <a:extLst>
              <a:ext uri="{FF2B5EF4-FFF2-40B4-BE49-F238E27FC236}">
                <a16:creationId xmlns:a16="http://schemas.microsoft.com/office/drawing/2014/main" id="{8E9629DB-EBF2-496D-BCB6-56A8B2108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1324" y="2350050"/>
            <a:ext cx="2965938" cy="296593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9A73CAB-9194-490C-B9A9-CC8EFE10C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037" y="2875237"/>
            <a:ext cx="2394702" cy="336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85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54EF-2E90-45F6-938F-CAD4D00D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2"/>
            <a:ext cx="10515600" cy="661242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DEMO</a:t>
            </a:r>
            <a:endParaRPr lang="en-AT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9CC61-A8A4-4B74-AAE8-8E8DE0FE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97791" y="1824831"/>
            <a:ext cx="3796418" cy="25135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B3905F0-D3DE-4944-9093-2C4450F07606}"/>
              </a:ext>
            </a:extLst>
          </p:cNvPr>
          <p:cNvSpPr txBox="1">
            <a:spLocks/>
          </p:cNvSpPr>
          <p:nvPr/>
        </p:nvSpPr>
        <p:spPr>
          <a:xfrm>
            <a:off x="838200" y="5033169"/>
            <a:ext cx="10515600" cy="661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sz="4800" dirty="0"/>
              <a:t>Calculate Year-To-Date value</a:t>
            </a:r>
            <a:endParaRPr lang="en-AT" sz="4800" dirty="0"/>
          </a:p>
        </p:txBody>
      </p:sp>
    </p:spTree>
    <p:extLst>
      <p:ext uri="{BB962C8B-B14F-4D97-AF65-F5344CB8AC3E}">
        <p14:creationId xmlns:p14="http://schemas.microsoft.com/office/powerpoint/2010/main" val="254664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with a sign in front of him&#10;&#10;Description automatically generated">
            <a:extLst>
              <a:ext uri="{FF2B5EF4-FFF2-40B4-BE49-F238E27FC236}">
                <a16:creationId xmlns:a16="http://schemas.microsoft.com/office/drawing/2014/main" id="{5650905A-6130-4A57-B98F-6F5618BE6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131" y="1295400"/>
            <a:ext cx="4609738" cy="4267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E2EBBCE-2C1E-4108-B261-6D284BC72E5D}"/>
              </a:ext>
            </a:extLst>
          </p:cNvPr>
          <p:cNvSpPr txBox="1">
            <a:spLocks/>
          </p:cNvSpPr>
          <p:nvPr/>
        </p:nvSpPr>
        <p:spPr>
          <a:xfrm>
            <a:off x="762821" y="297890"/>
            <a:ext cx="10517710" cy="90792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>
                <a:cs typeface="Calibri"/>
              </a:rPr>
              <a:t>Why Star schema ?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7779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5FF1-FD5D-46A3-A2D4-A55919F1A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821" y="297890"/>
            <a:ext cx="10517710" cy="907926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cs typeface="Calibri"/>
              </a:rPr>
              <a:t>Bi-directional relationships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77AF1-5454-45F6-820C-2FA15A80491F}"/>
              </a:ext>
            </a:extLst>
          </p:cNvPr>
          <p:cNvSpPr txBox="1"/>
          <p:nvPr/>
        </p:nvSpPr>
        <p:spPr>
          <a:xfrm>
            <a:off x="762821" y="1492299"/>
            <a:ext cx="11115587" cy="577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bi-directional relationships exist in so many models?</a:t>
            </a:r>
            <a:endParaRPr lang="en-US" sz="2400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301DB-7840-46D8-8A87-8892D08EBE33}"/>
              </a:ext>
            </a:extLst>
          </p:cNvPr>
          <p:cNvSpPr txBox="1"/>
          <p:nvPr/>
        </p:nvSpPr>
        <p:spPr>
          <a:xfrm>
            <a:off x="1193556" y="2356312"/>
            <a:ext cx="6097464" cy="168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1:1, M:M scenarios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</a:p>
          <a:p>
            <a:pPr marL="342900" indent="-342900" algn="l" rtl="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Slicing “with data” items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</a:p>
          <a:p>
            <a:pPr marL="342900" indent="-342900" algn="l" rtl="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Dim to Dim analysis</a:t>
            </a:r>
            <a:endParaRPr lang="en-US" sz="2400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C7C8F45-173A-4D17-BFFC-DB85E5ED7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27" y="2356312"/>
            <a:ext cx="6272438" cy="376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5FF1-FD5D-46A3-A2D4-A55919F1A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821" y="297890"/>
            <a:ext cx="10517710" cy="907926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cs typeface="Calibri"/>
              </a:rPr>
              <a:t>Bi-directional relationships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77AF1-5454-45F6-820C-2FA15A80491F}"/>
              </a:ext>
            </a:extLst>
          </p:cNvPr>
          <p:cNvSpPr txBox="1"/>
          <p:nvPr/>
        </p:nvSpPr>
        <p:spPr>
          <a:xfrm>
            <a:off x="3534477" y="1133818"/>
            <a:ext cx="5123045" cy="739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lnSpc>
                <a:spcPct val="150000"/>
              </a:lnSpc>
            </a:pPr>
            <a:r>
              <a:rPr lang="en-US" sz="32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avoid them?</a:t>
            </a:r>
            <a:endParaRPr lang="en-US" sz="3200" b="0" i="0" dirty="0">
              <a:solidFill>
                <a:schemeClr val="accent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301DB-7840-46D8-8A87-8892D08EBE33}"/>
              </a:ext>
            </a:extLst>
          </p:cNvPr>
          <p:cNvSpPr txBox="1"/>
          <p:nvPr/>
        </p:nvSpPr>
        <p:spPr>
          <a:xfrm>
            <a:off x="786913" y="2708987"/>
            <a:ext cx="6097464" cy="11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Create a proper data model!</a:t>
            </a:r>
            <a:endParaRPr lang="en-US" sz="2400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 rtl="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CROSSFILTER instead of Bi-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dir</a:t>
            </a:r>
            <a:endParaRPr lang="en-US" sz="2400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1094BB-93F9-4E22-B804-DEA05515291A}"/>
              </a:ext>
            </a:extLst>
          </p:cNvPr>
          <p:cNvGrpSpPr/>
          <p:nvPr/>
        </p:nvGrpSpPr>
        <p:grpSpPr>
          <a:xfrm>
            <a:off x="6884377" y="2664061"/>
            <a:ext cx="4686300" cy="1299951"/>
            <a:chOff x="6884377" y="2664061"/>
            <a:chExt cx="4686300" cy="12999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73B11E-0DB6-4158-BCEE-4A21FE4EB7F3}"/>
                </a:ext>
              </a:extLst>
            </p:cNvPr>
            <p:cNvSpPr/>
            <p:nvPr/>
          </p:nvSpPr>
          <p:spPr>
            <a:xfrm>
              <a:off x="6884377" y="3199075"/>
              <a:ext cx="4686300" cy="2299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B8A2CA98-11EA-48AB-9C82-D0449D94F840}"/>
                </a:ext>
              </a:extLst>
            </p:cNvPr>
            <p:cNvSpPr/>
            <p:nvPr/>
          </p:nvSpPr>
          <p:spPr>
            <a:xfrm rot="16200000">
              <a:off x="7840884" y="2651562"/>
              <a:ext cx="1299951" cy="132494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B0E663B6-DAA2-4A7B-8852-168D6CD9255B}"/>
                </a:ext>
              </a:extLst>
            </p:cNvPr>
            <p:cNvSpPr/>
            <p:nvPr/>
          </p:nvSpPr>
          <p:spPr>
            <a:xfrm rot="5400000">
              <a:off x="9264211" y="2651562"/>
              <a:ext cx="1299951" cy="132494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F6E182B-CBA9-44C7-9F5F-894D5F3444E3}"/>
              </a:ext>
            </a:extLst>
          </p:cNvPr>
          <p:cNvSpPr/>
          <p:nvPr/>
        </p:nvSpPr>
        <p:spPr>
          <a:xfrm rot="2034203">
            <a:off x="6533535" y="3289981"/>
            <a:ext cx="5387984" cy="2101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26ABF4-5DBB-4AA8-8BC1-7757CB6B595C}"/>
              </a:ext>
            </a:extLst>
          </p:cNvPr>
          <p:cNvSpPr/>
          <p:nvPr/>
        </p:nvSpPr>
        <p:spPr>
          <a:xfrm rot="19119512">
            <a:off x="6459342" y="3208969"/>
            <a:ext cx="5387984" cy="2101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368909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54EF-2E90-45F6-938F-CAD4D00D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2"/>
            <a:ext cx="10515600" cy="661242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DEMO</a:t>
            </a:r>
            <a:endParaRPr lang="en-AT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9CC61-A8A4-4B74-AAE8-8E8DE0FE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97791" y="1824831"/>
            <a:ext cx="3796418" cy="25135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B3905F0-D3DE-4944-9093-2C4450F07606}"/>
              </a:ext>
            </a:extLst>
          </p:cNvPr>
          <p:cNvSpPr txBox="1">
            <a:spLocks/>
          </p:cNvSpPr>
          <p:nvPr/>
        </p:nvSpPr>
        <p:spPr>
          <a:xfrm>
            <a:off x="838200" y="5033169"/>
            <a:ext cx="10515600" cy="661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sz="4800" dirty="0"/>
              <a:t>Avoid Bi-</a:t>
            </a:r>
            <a:r>
              <a:rPr lang="en-US" sz="4800" dirty="0" err="1"/>
              <a:t>dir</a:t>
            </a:r>
            <a:r>
              <a:rPr lang="en-US" sz="4800" dirty="0"/>
              <a:t> </a:t>
            </a:r>
            <a:r>
              <a:rPr lang="en-US" sz="4800" dirty="0" err="1"/>
              <a:t>relationhsips</a:t>
            </a:r>
            <a:endParaRPr lang="en-AT" sz="4800" dirty="0"/>
          </a:p>
        </p:txBody>
      </p:sp>
    </p:spTree>
    <p:extLst>
      <p:ext uri="{BB962C8B-B14F-4D97-AF65-F5344CB8AC3E}">
        <p14:creationId xmlns:p14="http://schemas.microsoft.com/office/powerpoint/2010/main" val="726664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FE405-691B-473A-9D38-CC0A7E7D8E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7" r="9090" b="4498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3F4DF-58F2-4726-A159-B9C66E16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3516923"/>
            <a:ext cx="5362982" cy="8095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Data Model Size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BFB4B5B9-088A-4D90-BB20-960524CFB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372" y="6297234"/>
            <a:ext cx="1287324" cy="3737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DDE0A4-1196-4268-8929-C28D2754A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5" y="6266276"/>
            <a:ext cx="604567" cy="369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64D066-E72E-4354-8227-56AAA0641547}"/>
              </a:ext>
            </a:extLst>
          </p:cNvPr>
          <p:cNvSpPr txBox="1"/>
          <p:nvPr/>
        </p:nvSpPr>
        <p:spPr>
          <a:xfrm>
            <a:off x="952912" y="6297234"/>
            <a:ext cx="1627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@DataMozart</a:t>
            </a:r>
            <a:endParaRPr lang="en-US" sz="16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93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1606-BF71-4743-9FE7-9273A95A93DB}"/>
              </a:ext>
            </a:extLst>
          </p:cNvPr>
          <p:cNvSpPr txBox="1">
            <a:spLocks/>
          </p:cNvSpPr>
          <p:nvPr/>
        </p:nvSpPr>
        <p:spPr>
          <a:xfrm>
            <a:off x="1641554" y="294396"/>
            <a:ext cx="9144000" cy="84711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CA" sz="4800" dirty="0"/>
              <a:t>What is a </a:t>
            </a:r>
            <a:r>
              <a:rPr lang="en-CA" sz="4800" dirty="0" err="1"/>
              <a:t>VertiPaq</a:t>
            </a:r>
            <a:r>
              <a:rPr lang="en-CA" sz="4800" dirty="0"/>
              <a:t>?</a:t>
            </a:r>
          </a:p>
        </p:txBody>
      </p:sp>
      <p:sp>
        <p:nvSpPr>
          <p:cNvPr id="4" name="Subtitle 11">
            <a:extLst>
              <a:ext uri="{FF2B5EF4-FFF2-40B4-BE49-F238E27FC236}">
                <a16:creationId xmlns:a16="http://schemas.microsoft.com/office/drawing/2014/main" id="{FFD93B1E-D6A5-427B-99EC-94B19F7B8240}"/>
              </a:ext>
            </a:extLst>
          </p:cNvPr>
          <p:cNvSpPr txBox="1">
            <a:spLocks/>
          </p:cNvSpPr>
          <p:nvPr/>
        </p:nvSpPr>
        <p:spPr>
          <a:xfrm>
            <a:off x="924987" y="1474157"/>
            <a:ext cx="7203234" cy="1259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400"/>
              <a:t>Row-store vs columnar databases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400"/>
              <a:t>Formula engine vs storage engine</a:t>
            </a:r>
            <a:endParaRPr lang="de-AT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A52BA-7C61-406C-84F5-A977BC2D8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301" y="2834945"/>
            <a:ext cx="6002694" cy="1524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0B4787-FBCF-40FA-A17D-D0C2D0C51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175" y="2968809"/>
            <a:ext cx="7330947" cy="221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6620AD-20B9-42F0-95F6-C1B212727744}"/>
              </a:ext>
            </a:extLst>
          </p:cNvPr>
          <p:cNvSpPr txBox="1"/>
          <p:nvPr/>
        </p:nvSpPr>
        <p:spPr>
          <a:xfrm>
            <a:off x="2813970" y="5183095"/>
            <a:ext cx="679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Source: The Definitive Guide to DAX, 2nd Edition (M.Russo &amp; A.Ferrari)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99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7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EFAE-3E1B-4D27-ADF0-BECB145E3965}"/>
              </a:ext>
            </a:extLst>
          </p:cNvPr>
          <p:cNvSpPr txBox="1">
            <a:spLocks/>
          </p:cNvSpPr>
          <p:nvPr/>
        </p:nvSpPr>
        <p:spPr>
          <a:xfrm>
            <a:off x="1585546" y="183790"/>
            <a:ext cx="9144000" cy="84711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CA" sz="4800" dirty="0"/>
              <a:t>Formula Engine</a:t>
            </a:r>
          </a:p>
        </p:txBody>
      </p:sp>
      <p:sp>
        <p:nvSpPr>
          <p:cNvPr id="4" name="Subtitle 11">
            <a:extLst>
              <a:ext uri="{FF2B5EF4-FFF2-40B4-BE49-F238E27FC236}">
                <a16:creationId xmlns:a16="http://schemas.microsoft.com/office/drawing/2014/main" id="{B5DBD9D1-0F15-4C48-AB9B-B734F2459A1A}"/>
              </a:ext>
            </a:extLst>
          </p:cNvPr>
          <p:cNvSpPr txBox="1">
            <a:spLocks/>
          </p:cNvSpPr>
          <p:nvPr/>
        </p:nvSpPr>
        <p:spPr>
          <a:xfrm>
            <a:off x="2246905" y="1447379"/>
            <a:ext cx="6959666" cy="1346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de-AT" sz="2400" dirty="0"/>
              <a:t>„Brain“ of Power BI !!!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de-AT" sz="2400" dirty="0"/>
              <a:t>Understands DAX and translates it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de-AT" sz="2400" dirty="0"/>
              <a:t>Works in single thread !</a:t>
            </a:r>
          </a:p>
        </p:txBody>
      </p:sp>
      <p:sp>
        <p:nvSpPr>
          <p:cNvPr id="5" name="Subtitle 11">
            <a:extLst>
              <a:ext uri="{FF2B5EF4-FFF2-40B4-BE49-F238E27FC236}">
                <a16:creationId xmlns:a16="http://schemas.microsoft.com/office/drawing/2014/main" id="{D8AEA495-AC11-4316-9160-EA51F76B24A1}"/>
              </a:ext>
            </a:extLst>
          </p:cNvPr>
          <p:cNvSpPr txBox="1">
            <a:spLocks/>
          </p:cNvSpPr>
          <p:nvPr/>
        </p:nvSpPr>
        <p:spPr>
          <a:xfrm>
            <a:off x="4052675" y="3223860"/>
            <a:ext cx="4702024" cy="498598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Accepts the request</a:t>
            </a:r>
          </a:p>
        </p:txBody>
      </p:sp>
      <p:sp>
        <p:nvSpPr>
          <p:cNvPr id="6" name="Subtitle 11">
            <a:extLst>
              <a:ext uri="{FF2B5EF4-FFF2-40B4-BE49-F238E27FC236}">
                <a16:creationId xmlns:a16="http://schemas.microsoft.com/office/drawing/2014/main" id="{3835AF1D-2975-49F7-8B2F-5553C0F46195}"/>
              </a:ext>
            </a:extLst>
          </p:cNvPr>
          <p:cNvSpPr txBox="1">
            <a:spLocks/>
          </p:cNvSpPr>
          <p:nvPr/>
        </p:nvSpPr>
        <p:spPr>
          <a:xfrm>
            <a:off x="4052676" y="3699678"/>
            <a:ext cx="4702024" cy="498598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process the request</a:t>
            </a:r>
          </a:p>
        </p:txBody>
      </p:sp>
      <p:sp>
        <p:nvSpPr>
          <p:cNvPr id="7" name="Subtitle 11">
            <a:extLst>
              <a:ext uri="{FF2B5EF4-FFF2-40B4-BE49-F238E27FC236}">
                <a16:creationId xmlns:a16="http://schemas.microsoft.com/office/drawing/2014/main" id="{FED09440-B5A1-4B05-B245-19F087BA981D}"/>
              </a:ext>
            </a:extLst>
          </p:cNvPr>
          <p:cNvSpPr txBox="1">
            <a:spLocks/>
          </p:cNvSpPr>
          <p:nvPr/>
        </p:nvSpPr>
        <p:spPr>
          <a:xfrm>
            <a:off x="4052675" y="4707134"/>
            <a:ext cx="4702022" cy="498598"/>
          </a:xfrm>
          <a:prstGeom prst="rect">
            <a:avLst/>
          </a:prstGeom>
          <a:solidFill>
            <a:srgbClr val="7030A0">
              <a:alpha val="80000"/>
            </a:srgbClr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Executes the query</a:t>
            </a:r>
          </a:p>
        </p:txBody>
      </p:sp>
      <p:sp>
        <p:nvSpPr>
          <p:cNvPr id="8" name="Subtitle 11">
            <a:extLst>
              <a:ext uri="{FF2B5EF4-FFF2-40B4-BE49-F238E27FC236}">
                <a16:creationId xmlns:a16="http://schemas.microsoft.com/office/drawing/2014/main" id="{A2BAD4AD-B826-4E61-8F23-A73918304DC5}"/>
              </a:ext>
            </a:extLst>
          </p:cNvPr>
          <p:cNvSpPr txBox="1">
            <a:spLocks/>
          </p:cNvSpPr>
          <p:nvPr/>
        </p:nvSpPr>
        <p:spPr>
          <a:xfrm>
            <a:off x="4052675" y="4203406"/>
            <a:ext cx="4702025" cy="498598"/>
          </a:xfrm>
          <a:prstGeom prst="rect">
            <a:avLst/>
          </a:prstGeom>
          <a:solidFill>
            <a:srgbClr val="7030A0">
              <a:alpha val="60000"/>
            </a:srgbClr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Generates query plan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4C0D12-D071-4F53-80CC-BFA5693C7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522" y="1378321"/>
            <a:ext cx="1672789" cy="167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2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278E-BAE1-4491-9480-C538A6C048D0}"/>
              </a:ext>
            </a:extLst>
          </p:cNvPr>
          <p:cNvSpPr txBox="1">
            <a:spLocks/>
          </p:cNvSpPr>
          <p:nvPr/>
        </p:nvSpPr>
        <p:spPr>
          <a:xfrm>
            <a:off x="1585546" y="183790"/>
            <a:ext cx="9144000" cy="84711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CA" sz="4800" dirty="0"/>
              <a:t>Storage Engine</a:t>
            </a:r>
          </a:p>
        </p:txBody>
      </p:sp>
      <p:sp>
        <p:nvSpPr>
          <p:cNvPr id="4" name="Subtitle 11">
            <a:extLst>
              <a:ext uri="{FF2B5EF4-FFF2-40B4-BE49-F238E27FC236}">
                <a16:creationId xmlns:a16="http://schemas.microsoft.com/office/drawing/2014/main" id="{E63794A3-538E-40CA-9FEA-DA0F968E6187}"/>
              </a:ext>
            </a:extLst>
          </p:cNvPr>
          <p:cNvSpPr txBox="1">
            <a:spLocks/>
          </p:cNvSpPr>
          <p:nvPr/>
        </p:nvSpPr>
        <p:spPr>
          <a:xfrm>
            <a:off x="2299001" y="1221473"/>
            <a:ext cx="6959666" cy="22075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dirty="0"/>
              <a:t>„Muscles“ of Power BI !!!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dirty="0"/>
              <a:t>3 possible options to choose from *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dirty="0"/>
              <a:t>Works in multi-thread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579A3-56E5-4C21-A74D-1F494AA68B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56522" y="1378321"/>
            <a:ext cx="1672789" cy="16727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62326A-7890-4D97-848C-29BFC1E41F56}"/>
              </a:ext>
            </a:extLst>
          </p:cNvPr>
          <p:cNvSpPr txBox="1"/>
          <p:nvPr/>
        </p:nvSpPr>
        <p:spPr>
          <a:xfrm>
            <a:off x="2500846" y="4210499"/>
            <a:ext cx="214127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AT" dirty="0">
                <a:latin typeface="Gotham Medium" panose="02000604030000020004" pitchFamily="50" charset="0"/>
              </a:rPr>
              <a:t>* </a:t>
            </a:r>
          </a:p>
          <a:p>
            <a:r>
              <a:rPr lang="de-AT" dirty="0">
                <a:latin typeface="Gotham Medium" panose="02000604030000020004" pitchFamily="50" charset="0"/>
              </a:rPr>
              <a:t>1. Import mode</a:t>
            </a:r>
            <a:endParaRPr lang="en-US" dirty="0">
              <a:latin typeface="Gotham Medium" panose="02000604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C2269-DF7B-4096-ABC4-9814B71556AD}"/>
              </a:ext>
            </a:extLst>
          </p:cNvPr>
          <p:cNvSpPr txBox="1"/>
          <p:nvPr/>
        </p:nvSpPr>
        <p:spPr>
          <a:xfrm>
            <a:off x="4642118" y="4210499"/>
            <a:ext cx="230831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AT" dirty="0">
                <a:latin typeface="Gotham Medium" panose="02000604030000020004" pitchFamily="50" charset="0"/>
              </a:rPr>
              <a:t> </a:t>
            </a:r>
          </a:p>
          <a:p>
            <a:r>
              <a:rPr lang="de-AT" dirty="0">
                <a:latin typeface="Gotham Medium" panose="02000604030000020004" pitchFamily="50" charset="0"/>
              </a:rPr>
              <a:t>2. Direct Query</a:t>
            </a:r>
            <a:endParaRPr lang="en-US" dirty="0">
              <a:latin typeface="Gotham Medium" panose="02000604030000020004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82EEB-F496-49E6-8C4A-F2417DDE78B2}"/>
              </a:ext>
            </a:extLst>
          </p:cNvPr>
          <p:cNvSpPr txBox="1"/>
          <p:nvPr/>
        </p:nvSpPr>
        <p:spPr>
          <a:xfrm>
            <a:off x="6950434" y="4210498"/>
            <a:ext cx="2017018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de-AT" dirty="0">
              <a:latin typeface="Gotham Medium" panose="02000604030000020004" pitchFamily="50" charset="0"/>
            </a:endParaRPr>
          </a:p>
          <a:p>
            <a:r>
              <a:rPr lang="de-AT" dirty="0">
                <a:latin typeface="Gotham Medium" panose="02000604030000020004" pitchFamily="50" charset="0"/>
              </a:rPr>
              <a:t>3. Dual</a:t>
            </a:r>
            <a:endParaRPr lang="en-US" dirty="0">
              <a:latin typeface="Gotham Medium" panose="02000604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31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54EF-2E90-45F6-938F-CAD4D00D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242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Import Mode</a:t>
            </a:r>
            <a:endParaRPr lang="en-AT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A983D-1AB8-4457-8DE7-027E89F3CFDC}"/>
              </a:ext>
            </a:extLst>
          </p:cNvPr>
          <p:cNvSpPr txBox="1"/>
          <p:nvPr/>
        </p:nvSpPr>
        <p:spPr>
          <a:xfrm>
            <a:off x="569590" y="1756883"/>
            <a:ext cx="6936855" cy="1951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Based on </a:t>
            </a:r>
            <a:r>
              <a:rPr lang="en-U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VertiPaq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000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Data stored in-memory as a snapshot</a:t>
            </a:r>
          </a:p>
          <a:p>
            <a:pPr marL="4000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Data is being refreshed periodically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8C125-ED01-449F-B91D-81E739245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4" r="-1" b="14462"/>
          <a:stretch/>
        </p:blipFill>
        <p:spPr>
          <a:xfrm>
            <a:off x="7506445" y="875552"/>
            <a:ext cx="4685555" cy="4671397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128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70C1B8A-CBEB-4FFA-A7F4-A5E5419A8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r="1156"/>
          <a:stretch>
            <a:fillRect/>
          </a:stretch>
        </p:blipFill>
        <p:spPr>
          <a:xfrm>
            <a:off x="1036638" y="682625"/>
            <a:ext cx="2289053" cy="211384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DE8898-444A-4144-A984-25A49365BEE2}"/>
              </a:ext>
            </a:extLst>
          </p:cNvPr>
          <p:cNvSpPr txBox="1">
            <a:spLocks/>
          </p:cNvSpPr>
          <p:nvPr/>
        </p:nvSpPr>
        <p:spPr>
          <a:xfrm>
            <a:off x="3780794" y="1064428"/>
            <a:ext cx="3119189" cy="463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Nikola Ilic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85C91B2-895D-426B-91DE-14C252466EDF}"/>
              </a:ext>
            </a:extLst>
          </p:cNvPr>
          <p:cNvSpPr txBox="1">
            <a:spLocks/>
          </p:cNvSpPr>
          <p:nvPr/>
        </p:nvSpPr>
        <p:spPr>
          <a:xfrm>
            <a:off x="8945061" y="1656151"/>
            <a:ext cx="3102168" cy="463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T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CA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ata-mozart.com	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9BD03F0-DF7E-4A92-B836-46E69BE03158}"/>
              </a:ext>
            </a:extLst>
          </p:cNvPr>
          <p:cNvSpPr txBox="1">
            <a:spLocks/>
          </p:cNvSpPr>
          <p:nvPr/>
        </p:nvSpPr>
        <p:spPr>
          <a:xfrm>
            <a:off x="9003508" y="2564572"/>
            <a:ext cx="2468727" cy="46378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@DataMozart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12E47E5-67E6-4F1A-9BB9-B7B6705DED91}"/>
              </a:ext>
            </a:extLst>
          </p:cNvPr>
          <p:cNvSpPr txBox="1">
            <a:spLocks/>
          </p:cNvSpPr>
          <p:nvPr/>
        </p:nvSpPr>
        <p:spPr>
          <a:xfrm>
            <a:off x="961138" y="3935285"/>
            <a:ext cx="7586869" cy="21138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I'm making music from the data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BI and SQL Server addict</a:t>
            </a:r>
            <a:r>
              <a:rPr lang="en-AT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blogger, speaker...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Father of 2, 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US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 Leo Messi fan...</a:t>
            </a:r>
            <a:endParaRPr lang="en-CA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D8E62B-1527-4A25-9FB5-ECEAB3EA4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737" y="4347404"/>
            <a:ext cx="1152754" cy="1152754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B92E9B44-8A23-44E1-91CF-5A87E3183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7" y="2796466"/>
            <a:ext cx="2289053" cy="923546"/>
          </a:xfrm>
          <a:prstGeom prst="rect">
            <a:avLst/>
          </a:prstGeom>
        </p:spPr>
      </p:pic>
      <p:pic>
        <p:nvPicPr>
          <p:cNvPr id="14" name="Picture 13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3BFE7716-63D5-445E-BE85-00E916ECB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415" y="3344981"/>
            <a:ext cx="2971806" cy="6858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F327F7-8F5E-4AFB-91EA-59CAD0DA1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631" y="2511979"/>
            <a:ext cx="577430" cy="5774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BC93D8-2C77-4DA1-8BF8-191ECBD26C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5253" y="1528215"/>
            <a:ext cx="679808" cy="679808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05C7DBD-640A-4C0D-BC42-63EF141F7D38}"/>
              </a:ext>
            </a:extLst>
          </p:cNvPr>
          <p:cNvSpPr txBox="1">
            <a:spLocks/>
          </p:cNvSpPr>
          <p:nvPr/>
        </p:nvSpPr>
        <p:spPr>
          <a:xfrm>
            <a:off x="3642411" y="1727829"/>
            <a:ext cx="4167739" cy="46378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T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Consultant &amp; Trainer</a:t>
            </a:r>
            <a:endParaRPr lang="en-CA" i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E1AFDF5B-543B-4435-8F02-D75932C3D4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72" y="2191616"/>
            <a:ext cx="1464332" cy="14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23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54EF-2E90-45F6-938F-CAD4D00D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242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Direct Query</a:t>
            </a:r>
            <a:endParaRPr lang="en-AT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CAF07-EC50-4F4B-90CB-27E700C5B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174" y="3658529"/>
            <a:ext cx="2319423" cy="2319423"/>
          </a:xfrm>
          <a:prstGeom prst="rect">
            <a:avLst/>
          </a:prstGeom>
        </p:spPr>
      </p:pic>
      <p:sp>
        <p:nvSpPr>
          <p:cNvPr id="7" name="Subtitle 11">
            <a:extLst>
              <a:ext uri="{FF2B5EF4-FFF2-40B4-BE49-F238E27FC236}">
                <a16:creationId xmlns:a16="http://schemas.microsoft.com/office/drawing/2014/main" id="{931B4E9D-40A9-46F7-9B24-2F7760F77DBB}"/>
              </a:ext>
            </a:extLst>
          </p:cNvPr>
          <p:cNvSpPr txBox="1">
            <a:spLocks/>
          </p:cNvSpPr>
          <p:nvPr/>
        </p:nvSpPr>
        <p:spPr>
          <a:xfrm>
            <a:off x="183506" y="2010835"/>
            <a:ext cx="11908967" cy="1928071"/>
          </a:xfrm>
          <a:prstGeom prst="rect">
            <a:avLst/>
          </a:prstGeom>
          <a:noFill/>
        </p:spPr>
        <p:txBody>
          <a:bodyPr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tx1">
                    <a:alpha val="60000"/>
                  </a:schemeClr>
                </a:solidFill>
              </a:rPr>
              <a:t>Data is retrieved from the data source at the query time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tx1">
                    <a:alpha val="60000"/>
                  </a:schemeClr>
                </a:solidFill>
              </a:rPr>
              <a:t>Data stored in original source before, during &amp; after the query execution</a:t>
            </a:r>
          </a:p>
        </p:txBody>
      </p:sp>
    </p:spTree>
    <p:extLst>
      <p:ext uri="{BB962C8B-B14F-4D97-AF65-F5344CB8AC3E}">
        <p14:creationId xmlns:p14="http://schemas.microsoft.com/office/powerpoint/2010/main" val="216457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54EF-2E90-45F6-938F-CAD4D00D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242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Import Mode in-depth</a:t>
            </a:r>
            <a:endParaRPr lang="en-AT" sz="4800" dirty="0"/>
          </a:p>
        </p:txBody>
      </p:sp>
      <p:sp>
        <p:nvSpPr>
          <p:cNvPr id="5" name="Subtitle 11">
            <a:extLst>
              <a:ext uri="{FF2B5EF4-FFF2-40B4-BE49-F238E27FC236}">
                <a16:creationId xmlns:a16="http://schemas.microsoft.com/office/drawing/2014/main" id="{ACB8961D-F757-486D-BD1B-CAF4A57BC212}"/>
              </a:ext>
            </a:extLst>
          </p:cNvPr>
          <p:cNvSpPr txBox="1">
            <a:spLocks/>
          </p:cNvSpPr>
          <p:nvPr/>
        </p:nvSpPr>
        <p:spPr>
          <a:xfrm>
            <a:off x="351692" y="1318846"/>
            <a:ext cx="5946531" cy="3235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457200">
              <a:buFont typeface="Wingdings" panose="05000000000000000000" pitchFamily="2" charset="2"/>
              <a:buChar char="ü"/>
            </a:pPr>
            <a:r>
              <a:rPr lang="en-US"/>
              <a:t>Reads data source</a:t>
            </a:r>
          </a:p>
          <a:p>
            <a:pPr marL="571500" indent="-457200">
              <a:buFont typeface="Wingdings" panose="05000000000000000000" pitchFamily="2" charset="2"/>
              <a:buChar char="ü"/>
            </a:pPr>
            <a:r>
              <a:rPr lang="en-US"/>
              <a:t>Encodes &amp; compresses data</a:t>
            </a:r>
          </a:p>
          <a:p>
            <a:pPr marL="571500" indent="-457200">
              <a:buFont typeface="Wingdings" panose="05000000000000000000" pitchFamily="2" charset="2"/>
              <a:buChar char="ü"/>
            </a:pPr>
            <a:r>
              <a:rPr lang="en-US"/>
              <a:t>Establish dictionary</a:t>
            </a:r>
          </a:p>
          <a:p>
            <a:pPr marL="571500" indent="-457200">
              <a:buFont typeface="Wingdings" panose="05000000000000000000" pitchFamily="2" charset="2"/>
              <a:buChar char="ü"/>
            </a:pPr>
            <a:r>
              <a:rPr lang="en-US"/>
              <a:t>Build relationships</a:t>
            </a:r>
          </a:p>
          <a:p>
            <a:pPr marL="571500" indent="-457200">
              <a:buFont typeface="Wingdings" panose="05000000000000000000" pitchFamily="2" charset="2"/>
              <a:buChar char="ü"/>
            </a:pPr>
            <a:r>
              <a:rPr lang="en-US"/>
              <a:t>Calculated columns &amp; tables</a:t>
            </a:r>
            <a:endParaRPr lang="en-US" dirty="0"/>
          </a:p>
        </p:txBody>
      </p:sp>
      <p:pic>
        <p:nvPicPr>
          <p:cNvPr id="4" name="Graphic 3" descr="Bullseye with solid fill">
            <a:extLst>
              <a:ext uri="{FF2B5EF4-FFF2-40B4-BE49-F238E27FC236}">
                <a16:creationId xmlns:a16="http://schemas.microsoft.com/office/drawing/2014/main" id="{78F3BD65-D7C2-4EDC-88CA-2BF0FCB9A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7938" y="1436077"/>
            <a:ext cx="3118338" cy="311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6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54EF-2E90-45F6-938F-CAD4D00D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242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How </a:t>
            </a:r>
            <a:r>
              <a:rPr lang="en-US" sz="4800" dirty="0" err="1"/>
              <a:t>VertiPaq</a:t>
            </a:r>
            <a:r>
              <a:rPr lang="en-US" sz="4800" dirty="0"/>
              <a:t> stores the data?</a:t>
            </a:r>
            <a:endParaRPr lang="en-AT" sz="4800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0C9E3EC-2991-41C2-B6D5-D6CBE2611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288" y="3143985"/>
            <a:ext cx="5014899" cy="2976895"/>
          </a:xfrm>
          <a:prstGeom prst="rect">
            <a:avLst/>
          </a:prstGeom>
        </p:spPr>
      </p:pic>
      <p:sp>
        <p:nvSpPr>
          <p:cNvPr id="7" name="Subtitle 11">
            <a:extLst>
              <a:ext uri="{FF2B5EF4-FFF2-40B4-BE49-F238E27FC236}">
                <a16:creationId xmlns:a16="http://schemas.microsoft.com/office/drawing/2014/main" id="{9F14CB0C-737B-469E-97E3-D7C5754D24E9}"/>
              </a:ext>
            </a:extLst>
          </p:cNvPr>
          <p:cNvSpPr txBox="1">
            <a:spLocks/>
          </p:cNvSpPr>
          <p:nvPr/>
        </p:nvSpPr>
        <p:spPr>
          <a:xfrm>
            <a:off x="691119" y="1368698"/>
            <a:ext cx="11345550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VertiPaq is a columnar in-memory database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VertiPaq chooses optimal compression algorithms for each column!      </a:t>
            </a:r>
          </a:p>
        </p:txBody>
      </p:sp>
    </p:spTree>
    <p:extLst>
      <p:ext uri="{BB962C8B-B14F-4D97-AF65-F5344CB8AC3E}">
        <p14:creationId xmlns:p14="http://schemas.microsoft.com/office/powerpoint/2010/main" val="342597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54EF-2E90-45F6-938F-CAD4D00D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242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Encoding Types</a:t>
            </a:r>
            <a:endParaRPr lang="en-AT" sz="4800" dirty="0"/>
          </a:p>
        </p:txBody>
      </p:sp>
      <p:sp>
        <p:nvSpPr>
          <p:cNvPr id="7" name="Subtitle 11">
            <a:extLst>
              <a:ext uri="{FF2B5EF4-FFF2-40B4-BE49-F238E27FC236}">
                <a16:creationId xmlns:a16="http://schemas.microsoft.com/office/drawing/2014/main" id="{9F14CB0C-737B-469E-97E3-D7C5754D24E9}"/>
              </a:ext>
            </a:extLst>
          </p:cNvPr>
          <p:cNvSpPr txBox="1">
            <a:spLocks/>
          </p:cNvSpPr>
          <p:nvPr/>
        </p:nvSpPr>
        <p:spPr>
          <a:xfrm>
            <a:off x="691119" y="1368698"/>
            <a:ext cx="11345550" cy="220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tx1">
                    <a:lumMod val="95000"/>
                    <a:lumOff val="5000"/>
                  </a:schemeClr>
                </a:solidFill>
              </a:rPr>
              <a:t>Value encoding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Hash encoding (Dictionary)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tx1">
                    <a:lumMod val="95000"/>
                    <a:lumOff val="5000"/>
                  </a:schemeClr>
                </a:solidFill>
              </a:rPr>
              <a:t>RLE (Run-Length-Encoding)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52A43-7798-480F-9CA2-54D16BBED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954" y="1186962"/>
            <a:ext cx="2435469" cy="24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6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54EF-2E90-45F6-938F-CAD4D00D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242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Value Encoding</a:t>
            </a:r>
            <a:endParaRPr lang="en-AT" sz="4800" dirty="0"/>
          </a:p>
        </p:txBody>
      </p:sp>
      <p:sp>
        <p:nvSpPr>
          <p:cNvPr id="7" name="Subtitle 11">
            <a:extLst>
              <a:ext uri="{FF2B5EF4-FFF2-40B4-BE49-F238E27FC236}">
                <a16:creationId xmlns:a16="http://schemas.microsoft.com/office/drawing/2014/main" id="{9F14CB0C-737B-469E-97E3-D7C5754D24E9}"/>
              </a:ext>
            </a:extLst>
          </p:cNvPr>
          <p:cNvSpPr txBox="1">
            <a:spLocks/>
          </p:cNvSpPr>
          <p:nvPr/>
        </p:nvSpPr>
        <p:spPr>
          <a:xfrm>
            <a:off x="691119" y="1368698"/>
            <a:ext cx="11345550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most desirable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Works </a:t>
            </a:r>
            <a:r>
              <a:rPr lang="de-AT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exclusively</a:t>
            </a:r>
            <a:r>
              <a:rPr lang="de-AT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with integers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FAE06-3BF1-427D-8425-0FECD91FC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62" y="1266092"/>
            <a:ext cx="1226982" cy="1046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0B606-8056-46DE-9532-144781828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647" y="3075650"/>
            <a:ext cx="3120705" cy="341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4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54EF-2E90-45F6-938F-CAD4D00D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242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Hash Encoding</a:t>
            </a:r>
            <a:endParaRPr lang="en-AT" sz="4800" dirty="0"/>
          </a:p>
        </p:txBody>
      </p:sp>
      <p:sp>
        <p:nvSpPr>
          <p:cNvPr id="7" name="Subtitle 11">
            <a:extLst>
              <a:ext uri="{FF2B5EF4-FFF2-40B4-BE49-F238E27FC236}">
                <a16:creationId xmlns:a16="http://schemas.microsoft.com/office/drawing/2014/main" id="{9F14CB0C-737B-469E-97E3-D7C5754D24E9}"/>
              </a:ext>
            </a:extLst>
          </p:cNvPr>
          <p:cNvSpPr txBox="1">
            <a:spLocks/>
          </p:cNvSpPr>
          <p:nvPr/>
        </p:nvSpPr>
        <p:spPr>
          <a:xfrm>
            <a:off x="691119" y="1368698"/>
            <a:ext cx="11345550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most frequent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VertiPaq creates a dictionary!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37F2BC-DCAF-4E37-AB80-1350BFB754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60284" y="2982799"/>
            <a:ext cx="3263317" cy="286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9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54EF-2E90-45F6-938F-CAD4D00D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242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Hash Encoding</a:t>
            </a:r>
            <a:endParaRPr lang="en-AT" sz="4800" dirty="0"/>
          </a:p>
        </p:txBody>
      </p:sp>
      <p:sp>
        <p:nvSpPr>
          <p:cNvPr id="5" name="Subtitle 11">
            <a:extLst>
              <a:ext uri="{FF2B5EF4-FFF2-40B4-BE49-F238E27FC236}">
                <a16:creationId xmlns:a16="http://schemas.microsoft.com/office/drawing/2014/main" id="{D41F9FE5-25E9-4900-86AD-E6BB4BE43EFE}"/>
              </a:ext>
            </a:extLst>
          </p:cNvPr>
          <p:cNvSpPr txBox="1">
            <a:spLocks/>
          </p:cNvSpPr>
          <p:nvPr/>
        </p:nvSpPr>
        <p:spPr>
          <a:xfrm>
            <a:off x="2443440" y="1525408"/>
            <a:ext cx="7676506" cy="220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dirty="0"/>
              <a:t>VertiPaq is practically </a:t>
            </a:r>
            <a:r>
              <a:rPr lang="de-AT" dirty="0">
                <a:solidFill>
                  <a:srgbClr val="C00000"/>
                </a:solidFill>
              </a:rPr>
              <a:t>data type independent</a:t>
            </a:r>
            <a:r>
              <a:rPr lang="de-AT" dirty="0"/>
              <a:t>!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dirty="0"/>
              <a:t>Data type affects column size – </a:t>
            </a:r>
            <a:r>
              <a:rPr lang="de-AT" dirty="0">
                <a:solidFill>
                  <a:srgbClr val="C00000"/>
                </a:solidFill>
              </a:rPr>
              <a:t>it‘s a myth</a:t>
            </a:r>
            <a:r>
              <a:rPr lang="de-AT" dirty="0"/>
              <a:t>!!!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dirty="0">
                <a:solidFill>
                  <a:srgbClr val="C00000"/>
                </a:solidFill>
              </a:rPr>
              <a:t>Cardinality</a:t>
            </a:r>
            <a:r>
              <a:rPr lang="de-AT" dirty="0"/>
              <a:t> is the main factor</a:t>
            </a:r>
          </a:p>
        </p:txBody>
      </p:sp>
    </p:spTree>
    <p:extLst>
      <p:ext uri="{BB962C8B-B14F-4D97-AF65-F5344CB8AC3E}">
        <p14:creationId xmlns:p14="http://schemas.microsoft.com/office/powerpoint/2010/main" val="287931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54EF-2E90-45F6-938F-CAD4D00D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242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RLE (Run-Length-Encoding)</a:t>
            </a:r>
            <a:endParaRPr lang="en-AT" sz="4800" dirty="0"/>
          </a:p>
        </p:txBody>
      </p:sp>
      <p:sp>
        <p:nvSpPr>
          <p:cNvPr id="5" name="Subtitle 11">
            <a:extLst>
              <a:ext uri="{FF2B5EF4-FFF2-40B4-BE49-F238E27FC236}">
                <a16:creationId xmlns:a16="http://schemas.microsoft.com/office/drawing/2014/main" id="{D41F9FE5-25E9-4900-86AD-E6BB4BE43EFE}"/>
              </a:ext>
            </a:extLst>
          </p:cNvPr>
          <p:cNvSpPr txBox="1">
            <a:spLocks/>
          </p:cNvSpPr>
          <p:nvPr/>
        </p:nvSpPr>
        <p:spPr>
          <a:xfrm>
            <a:off x="1519993" y="1221233"/>
            <a:ext cx="9729644" cy="220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dirty="0"/>
              <a:t>Mapping table with ranges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dirty="0"/>
              <a:t>Highly dependent on the ordering within column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dirty="0"/>
              <a:t>RLE always comes </a:t>
            </a:r>
            <a:r>
              <a:rPr lang="de-AT" u="sng" dirty="0"/>
              <a:t>after</a:t>
            </a:r>
            <a:r>
              <a:rPr lang="de-AT" dirty="0"/>
              <a:t> Hash</a:t>
            </a:r>
            <a:r>
              <a:rPr lang="en-AT" dirty="0"/>
              <a:t>/Value</a:t>
            </a:r>
            <a:r>
              <a:rPr lang="de-AT" dirty="0"/>
              <a:t> encoding!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320A1-E978-4F59-B9E7-B82F182CA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488" y="3623625"/>
            <a:ext cx="7236496" cy="2993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A6F6F-9D95-4C74-8020-E95CAE969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513" y="3623625"/>
            <a:ext cx="8581292" cy="299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1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54EF-2E90-45F6-938F-CAD4D00D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842"/>
            <a:ext cx="10515600" cy="661242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How </a:t>
            </a:r>
            <a:r>
              <a:rPr lang="en-US" sz="4800" dirty="0" err="1"/>
              <a:t>VertiPaq</a:t>
            </a:r>
            <a:r>
              <a:rPr lang="en-US" sz="4800" dirty="0"/>
              <a:t> “thinks”?</a:t>
            </a:r>
            <a:endParaRPr lang="en-AT" sz="4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D97B7-39DD-40DD-82F0-0C30F519C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37" y="1230600"/>
            <a:ext cx="1033025" cy="103302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B7E769D-F931-4BE3-B2E0-83F56C4D3CC3}"/>
              </a:ext>
            </a:extLst>
          </p:cNvPr>
          <p:cNvSpPr/>
          <p:nvPr/>
        </p:nvSpPr>
        <p:spPr>
          <a:xfrm>
            <a:off x="5608147" y="1208276"/>
            <a:ext cx="2684477" cy="108427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HASH Encoding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96F1E6-C8CD-468C-BC2F-8F2364CFDF78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753262" y="1747113"/>
            <a:ext cx="1854885" cy="330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F18D1FE-A3A6-4F91-96CE-78596A2847D0}"/>
              </a:ext>
            </a:extLst>
          </p:cNvPr>
          <p:cNvSpPr txBox="1"/>
          <p:nvPr/>
        </p:nvSpPr>
        <p:spPr>
          <a:xfrm>
            <a:off x="4026362" y="1327167"/>
            <a:ext cx="1308683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&lt;&gt;INTEGER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39CC96-6358-4156-A6CC-D71E5A99FBA6}"/>
              </a:ext>
            </a:extLst>
          </p:cNvPr>
          <p:cNvSpPr/>
          <p:nvPr/>
        </p:nvSpPr>
        <p:spPr>
          <a:xfrm>
            <a:off x="1986482" y="4467019"/>
            <a:ext cx="2684477" cy="10842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VALUE Encoding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5ED09C-2DEC-43A4-9E72-85162444C25F}"/>
              </a:ext>
            </a:extLst>
          </p:cNvPr>
          <p:cNvSpPr/>
          <p:nvPr/>
        </p:nvSpPr>
        <p:spPr>
          <a:xfrm>
            <a:off x="2038747" y="2896322"/>
            <a:ext cx="965913" cy="5730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/>
              <a:t>PK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7FF30A-0CA0-4FB6-83C8-3051734E49B4}"/>
              </a:ext>
            </a:extLst>
          </p:cNvPr>
          <p:cNvCxnSpPr>
            <a:stCxn id="14" idx="4"/>
          </p:cNvCxnSpPr>
          <p:nvPr/>
        </p:nvCxnSpPr>
        <p:spPr>
          <a:xfrm>
            <a:off x="2521704" y="3469394"/>
            <a:ext cx="4783" cy="10121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0B92904-056A-407A-922A-E251935F6567}"/>
              </a:ext>
            </a:extLst>
          </p:cNvPr>
          <p:cNvSpPr/>
          <p:nvPr/>
        </p:nvSpPr>
        <p:spPr>
          <a:xfrm>
            <a:off x="3411705" y="2896322"/>
            <a:ext cx="965913" cy="5730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dirty="0"/>
              <a:t>Value Range</a:t>
            </a:r>
            <a:endParaRPr lang="en-US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8AE2B0-5A7E-42F5-9405-6695E8651420}"/>
              </a:ext>
            </a:extLst>
          </p:cNvPr>
          <p:cNvCxnSpPr/>
          <p:nvPr/>
        </p:nvCxnSpPr>
        <p:spPr>
          <a:xfrm>
            <a:off x="3882718" y="3469393"/>
            <a:ext cx="4783" cy="10121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CEB34E-0B58-435A-A451-09249BA5A37F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4236163" y="2263626"/>
            <a:ext cx="1433504" cy="7166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8B04963-5ED7-4E29-82A2-E65129DCAD77}"/>
              </a:ext>
            </a:extLst>
          </p:cNvPr>
          <p:cNvSpPr txBox="1"/>
          <p:nvPr/>
        </p:nvSpPr>
        <p:spPr>
          <a:xfrm>
            <a:off x="2510491" y="2400529"/>
            <a:ext cx="130868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bg1"/>
                </a:solidFill>
              </a:rPr>
              <a:t>INTEGER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E6EE01-E8C5-41C5-A761-B479F7824BD7}"/>
              </a:ext>
            </a:extLst>
          </p:cNvPr>
          <p:cNvSpPr txBox="1"/>
          <p:nvPr/>
        </p:nvSpPr>
        <p:spPr>
          <a:xfrm>
            <a:off x="4003180" y="3658797"/>
            <a:ext cx="119260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bg1"/>
                </a:solidFill>
              </a:rPr>
              <a:t>NARROW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01BCBD-E935-4225-AAA1-027609E78697}"/>
              </a:ext>
            </a:extLst>
          </p:cNvPr>
          <p:cNvSpPr txBox="1"/>
          <p:nvPr/>
        </p:nvSpPr>
        <p:spPr>
          <a:xfrm rot="19964677">
            <a:off x="4532464" y="2661120"/>
            <a:ext cx="1192604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bg1"/>
                </a:solidFill>
              </a:rPr>
              <a:t>WIDE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86CB5C5E-DE6D-4D00-A27B-9893FB14CB93}"/>
              </a:ext>
            </a:extLst>
          </p:cNvPr>
          <p:cNvSpPr/>
          <p:nvPr/>
        </p:nvSpPr>
        <p:spPr>
          <a:xfrm>
            <a:off x="6820389" y="2755931"/>
            <a:ext cx="3563965" cy="1384183"/>
          </a:xfrm>
          <a:prstGeom prst="cloud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i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RE-ENCODING!!!</a:t>
            </a:r>
            <a:endParaRPr lang="en-US" sz="2400" i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06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54EF-2E90-45F6-938F-CAD4D00D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242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Choosing the optimal algorithm</a:t>
            </a:r>
            <a:endParaRPr lang="en-AT" sz="4800" dirty="0"/>
          </a:p>
        </p:txBody>
      </p:sp>
      <p:sp>
        <p:nvSpPr>
          <p:cNvPr id="4" name="Subtitle 11">
            <a:extLst>
              <a:ext uri="{FF2B5EF4-FFF2-40B4-BE49-F238E27FC236}">
                <a16:creationId xmlns:a16="http://schemas.microsoft.com/office/drawing/2014/main" id="{D5D1660F-169E-4156-8823-32AB586FD10C}"/>
              </a:ext>
            </a:extLst>
          </p:cNvPr>
          <p:cNvSpPr txBox="1">
            <a:spLocks/>
          </p:cNvSpPr>
          <p:nvPr/>
        </p:nvSpPr>
        <p:spPr>
          <a:xfrm>
            <a:off x="838200" y="1585136"/>
            <a:ext cx="9230294" cy="1714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/>
              <a:t>Cardinality</a:t>
            </a:r>
          </a:p>
          <a:p>
            <a:pPr marL="5715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/>
              <a:t>Data distribution</a:t>
            </a:r>
          </a:p>
          <a:p>
            <a:pPr marL="5715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/>
              <a:t>Number of rows</a:t>
            </a:r>
          </a:p>
          <a:p>
            <a:pPr marL="5715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/>
              <a:t>Column data type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FF995C-067C-420B-A77D-7DB3C14E5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726" y="1296610"/>
            <a:ext cx="3375871" cy="347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0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3232-120E-4EED-87FD-35DCAE8C5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6329"/>
          </a:xfrm>
        </p:spPr>
        <p:txBody>
          <a:bodyPr/>
          <a:lstStyle/>
          <a:p>
            <a:pPr algn="ctr"/>
            <a:r>
              <a:rPr lang="en-US" dirty="0"/>
              <a:t>Agenda*</a:t>
            </a:r>
            <a:endParaRPr lang="en-AT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50A6584-4B54-423D-89BB-1DEAB7A61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138477"/>
              </p:ext>
            </p:extLst>
          </p:nvPr>
        </p:nvGraphicFramePr>
        <p:xfrm>
          <a:off x="2032000" y="1179768"/>
          <a:ext cx="8128000" cy="449846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04730">
                  <a:extLst>
                    <a:ext uri="{9D8B030D-6E8A-4147-A177-3AD203B41FA5}">
                      <a16:colId xmlns:a16="http://schemas.microsoft.com/office/drawing/2014/main" val="3739083136"/>
                    </a:ext>
                  </a:extLst>
                </a:gridCol>
                <a:gridCol w="6423270">
                  <a:extLst>
                    <a:ext uri="{9D8B030D-6E8A-4147-A177-3AD203B41FA5}">
                      <a16:colId xmlns:a16="http://schemas.microsoft.com/office/drawing/2014/main" val="3347578303"/>
                    </a:ext>
                  </a:extLst>
                </a:gridCol>
              </a:tblGrid>
              <a:tr h="374872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09:00 – 09:10</a:t>
                      </a:r>
                      <a:endParaRPr lang="en-AT" sz="14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</a:t>
                      </a:r>
                      <a:endParaRPr lang="en-AT" sz="1400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1603029"/>
                  </a:ext>
                </a:extLst>
              </a:tr>
              <a:tr h="37487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09:10 – 09:50</a:t>
                      </a:r>
                      <a:endParaRPr lang="en-AT" sz="1400" b="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Data Modeling</a:t>
                      </a:r>
                      <a:endParaRPr lang="en-AT" sz="1400" b="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647543"/>
                  </a:ext>
                </a:extLst>
              </a:tr>
              <a:tr h="37487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09:50 – 10:30</a:t>
                      </a:r>
                      <a:endParaRPr lang="en-AT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Data Model Size</a:t>
                      </a:r>
                      <a:endParaRPr lang="en-AT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523936"/>
                  </a:ext>
                </a:extLst>
              </a:tr>
              <a:tr h="37487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10:30 – 11:30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Snack Break</a:t>
                      </a:r>
                      <a:endParaRPr lang="en-AT" sz="14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829573"/>
                  </a:ext>
                </a:extLst>
              </a:tr>
              <a:tr h="37487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11:30 – 12:30</a:t>
                      </a:r>
                      <a:endParaRPr lang="en-AT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Data Refresh Process</a:t>
                      </a:r>
                      <a:endParaRPr lang="en-AT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590459"/>
                  </a:ext>
                </a:extLst>
              </a:tr>
              <a:tr h="37487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12:30 – 13:30</a:t>
                      </a:r>
                      <a:endParaRPr lang="en-AT" sz="14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Lunch Break</a:t>
                      </a:r>
                      <a:endParaRPr lang="en-AT" sz="14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73122"/>
                  </a:ext>
                </a:extLst>
              </a:tr>
              <a:tr h="37487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13:30 – 13:50</a:t>
                      </a:r>
                      <a:endParaRPr lang="en-AT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Aggregations</a:t>
                      </a:r>
                      <a:endParaRPr lang="en-AT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5725782"/>
                  </a:ext>
                </a:extLst>
              </a:tr>
              <a:tr h="37487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13:50 – 15:00</a:t>
                      </a:r>
                      <a:endParaRPr lang="en-AT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DAX Calculations</a:t>
                      </a:r>
                      <a:endParaRPr lang="en-AT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893577"/>
                  </a:ext>
                </a:extLst>
              </a:tr>
              <a:tr h="37487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15:00 – 15:30</a:t>
                      </a:r>
                      <a:endParaRPr lang="en-AT" sz="14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Snack Break</a:t>
                      </a:r>
                      <a:endParaRPr lang="en-AT" sz="14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38040"/>
                  </a:ext>
                </a:extLst>
              </a:tr>
              <a:tr h="37487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15:30 – 15:50</a:t>
                      </a:r>
                      <a:endParaRPr lang="en-AT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Visuals Rendering Time</a:t>
                      </a:r>
                      <a:endParaRPr lang="en-AT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442574"/>
                  </a:ext>
                </a:extLst>
              </a:tr>
              <a:tr h="37487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15:50 – 16:20</a:t>
                      </a:r>
                      <a:endParaRPr lang="en-AT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Storage Mode Decision</a:t>
                      </a:r>
                      <a:endParaRPr lang="en-AT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0711146"/>
                  </a:ext>
                </a:extLst>
              </a:tr>
              <a:tr h="37487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16:20 – 17:00</a:t>
                      </a:r>
                      <a:endParaRPr lang="en-AT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Final wrap-up, Q&amp;A, Grande Quiz</a:t>
                      </a:r>
                      <a:endParaRPr lang="en-AT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5758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AB0B5E0C-6F03-4DCD-A87F-A973DF4E017E}"/>
              </a:ext>
            </a:extLst>
          </p:cNvPr>
          <p:cNvSpPr txBox="1">
            <a:spLocks/>
          </p:cNvSpPr>
          <p:nvPr/>
        </p:nvSpPr>
        <p:spPr>
          <a:xfrm>
            <a:off x="8801100" y="6119446"/>
            <a:ext cx="2552700" cy="442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*All times GMT</a:t>
            </a:r>
            <a:endParaRPr lang="en-AT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874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54EF-2E90-45F6-938F-CAD4D00D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2"/>
            <a:ext cx="10515600" cy="661242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DEMO</a:t>
            </a:r>
            <a:endParaRPr lang="en-AT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9CC61-A8A4-4B74-AAE8-8E8DE0FE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97791" y="1772996"/>
            <a:ext cx="3796418" cy="25135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B3905F0-D3DE-4944-9093-2C4450F07606}"/>
              </a:ext>
            </a:extLst>
          </p:cNvPr>
          <p:cNvSpPr txBox="1">
            <a:spLocks/>
          </p:cNvSpPr>
          <p:nvPr/>
        </p:nvSpPr>
        <p:spPr>
          <a:xfrm>
            <a:off x="838200" y="5033169"/>
            <a:ext cx="10515600" cy="661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sz="4800" dirty="0"/>
              <a:t>Data Model Size</a:t>
            </a:r>
            <a:endParaRPr lang="en-AT" sz="4800" dirty="0"/>
          </a:p>
        </p:txBody>
      </p:sp>
    </p:spTree>
    <p:extLst>
      <p:ext uri="{BB962C8B-B14F-4D97-AF65-F5344CB8AC3E}">
        <p14:creationId xmlns:p14="http://schemas.microsoft.com/office/powerpoint/2010/main" val="3746946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C1C5B323-36A0-4B19-8306-1F8B6C970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1B944F-571E-4CFC-9746-2A248A5C3F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4" b="40507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CCB263-2D14-49CE-99C6-349BB3D4E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r="4006"/>
          <a:stretch/>
        </p:blipFill>
        <p:spPr>
          <a:xfrm flipH="1"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E24ADF-DC6D-4849-AFF0-EAF5BAB0E2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8" r="-3" b="24183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6" name="Freeform: Shape 5">
            <a:extLst>
              <a:ext uri="{FF2B5EF4-FFF2-40B4-BE49-F238E27FC236}">
                <a16:creationId xmlns:a16="http://schemas.microsoft.com/office/drawing/2014/main" id="{5C93CB35-A53B-4238-AD5E-6713C0441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" name="Freeform: Shape 6">
            <a:extLst>
              <a:ext uri="{FF2B5EF4-FFF2-40B4-BE49-F238E27FC236}">
                <a16:creationId xmlns:a16="http://schemas.microsoft.com/office/drawing/2014/main" id="{ABF2D5D7-987E-49B3-A4AF-1C0C8A4A0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2733CD-6BD6-45E4-807A-0731F35FE428}"/>
              </a:ext>
            </a:extLst>
          </p:cNvPr>
          <p:cNvSpPr txBox="1">
            <a:spLocks/>
          </p:cNvSpPr>
          <p:nvPr/>
        </p:nvSpPr>
        <p:spPr>
          <a:xfrm>
            <a:off x="214544" y="623535"/>
            <a:ext cx="3240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Let’s make PIZZA…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716774-2594-4BA0-9A80-8CB8C4745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B86C7A-BD58-44F6-A995-11814D602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ubtitle 11">
            <a:extLst>
              <a:ext uri="{FF2B5EF4-FFF2-40B4-BE49-F238E27FC236}">
                <a16:creationId xmlns:a16="http://schemas.microsoft.com/office/drawing/2014/main" id="{87518202-E382-4977-8BFA-A731C5239AC7}"/>
              </a:ext>
            </a:extLst>
          </p:cNvPr>
          <p:cNvSpPr txBox="1">
            <a:spLocks/>
          </p:cNvSpPr>
          <p:nvPr/>
        </p:nvSpPr>
        <p:spPr>
          <a:xfrm>
            <a:off x="448056" y="2258568"/>
            <a:ext cx="2807208" cy="392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/>
            <a:r>
              <a:rPr lang="en-US" dirty="0"/>
              <a:t>Pizza Bread</a:t>
            </a:r>
          </a:p>
          <a:p>
            <a:pPr marL="342900"/>
            <a:r>
              <a:rPr lang="en-US" dirty="0"/>
              <a:t>Tomato sauce</a:t>
            </a:r>
          </a:p>
          <a:p>
            <a:pPr marL="342900"/>
            <a:r>
              <a:rPr lang="en-US" dirty="0"/>
              <a:t>Ham</a:t>
            </a:r>
          </a:p>
          <a:p>
            <a:pPr marL="342900"/>
            <a:r>
              <a:rPr lang="en-US" dirty="0"/>
              <a:t>Cheese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B2C89B-A44F-4352-AC79-90315DFB05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" r="3894" b="1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553C6B-88F8-45B3-9D53-2F225FD73876}"/>
              </a:ext>
            </a:extLst>
          </p:cNvPr>
          <p:cNvSpPr txBox="1"/>
          <p:nvPr/>
        </p:nvSpPr>
        <p:spPr>
          <a:xfrm>
            <a:off x="7813925" y="169007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latin typeface="Segoe UI Black" panose="020B0A02040204020203" pitchFamily="34" charset="0"/>
                <a:ea typeface="Segoe UI Black" panose="020B0A02040204020203" pitchFamily="34" charset="0"/>
              </a:rPr>
              <a:t>INGREDIENTS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6" name="Picture 15" descr="Qr code&#10;&#10;Description automatically generated">
            <a:extLst>
              <a:ext uri="{FF2B5EF4-FFF2-40B4-BE49-F238E27FC236}">
                <a16:creationId xmlns:a16="http://schemas.microsoft.com/office/drawing/2014/main" id="{5289ACF9-40A2-4303-A45D-91EC772F7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372" y="6297234"/>
            <a:ext cx="1287324" cy="3737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1588F4-64C7-45A7-8CE1-7FF2163EC1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5" y="6266276"/>
            <a:ext cx="604567" cy="3695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5D8072-FBD5-424B-9973-E0B5B1AAD074}"/>
              </a:ext>
            </a:extLst>
          </p:cNvPr>
          <p:cNvSpPr txBox="1"/>
          <p:nvPr/>
        </p:nvSpPr>
        <p:spPr>
          <a:xfrm>
            <a:off x="952912" y="6297234"/>
            <a:ext cx="1627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@DataMozart</a:t>
            </a:r>
            <a:endParaRPr lang="en-US" sz="16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59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8EB795C6-2429-4753-9F79-7D48B5E6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D16660-9412-4539-B57E-906569F5C72F}"/>
              </a:ext>
            </a:extLst>
          </p:cNvPr>
          <p:cNvSpPr txBox="1">
            <a:spLocks/>
          </p:cNvSpPr>
          <p:nvPr/>
        </p:nvSpPr>
        <p:spPr>
          <a:xfrm>
            <a:off x="334076" y="1965959"/>
            <a:ext cx="3684009" cy="19016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CA" sz="4000" dirty="0"/>
              <a:t>Let’s go shopping…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1802F3-D9C2-4219-83D3-7A10E1A5B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F40A1-8112-4930-92E4-A2FCEF16CD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2" r="-3" b="11189"/>
          <a:stretch/>
        </p:blipFill>
        <p:spPr>
          <a:xfrm>
            <a:off x="4197088" y="-8"/>
            <a:ext cx="4301214" cy="4136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8869D7-FE3E-40B4-BA53-86E70E22C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6" r="3" b="3"/>
          <a:stretch/>
        </p:blipFill>
        <p:spPr>
          <a:xfrm>
            <a:off x="8606609" y="8"/>
            <a:ext cx="3585399" cy="32071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73984D-5743-4785-9819-96906C5BD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2" y="4177748"/>
            <a:ext cx="332539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01E27F-4AEF-4196-A70C-36D2F25AC3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8" b="3"/>
          <a:stretch/>
        </p:blipFill>
        <p:spPr>
          <a:xfrm>
            <a:off x="4197088" y="4233471"/>
            <a:ext cx="4301214" cy="2624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EB2885-0E4E-4F79-9A9D-7CC89817FF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5" r="-3" b="23981"/>
          <a:stretch/>
        </p:blipFill>
        <p:spPr>
          <a:xfrm>
            <a:off x="8606609" y="3310128"/>
            <a:ext cx="3585399" cy="3547872"/>
          </a:xfrm>
          <a:prstGeom prst="rect">
            <a:avLst/>
          </a:prstGeom>
        </p:spPr>
      </p:pic>
      <p:pic>
        <p:nvPicPr>
          <p:cNvPr id="13" name="Picture 12" descr="Qr code&#10;&#10;Description automatically generated">
            <a:extLst>
              <a:ext uri="{FF2B5EF4-FFF2-40B4-BE49-F238E27FC236}">
                <a16:creationId xmlns:a16="http://schemas.microsoft.com/office/drawing/2014/main" id="{4418F583-F4D9-4EF8-8CC2-06E8CC2D1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372" y="6297234"/>
            <a:ext cx="1287324" cy="3737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F5AA60-E241-41A0-925C-90A7862F2E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5" y="6266276"/>
            <a:ext cx="604567" cy="3695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BCE8E9-DFA6-4F46-831A-A74E3CA5D728}"/>
              </a:ext>
            </a:extLst>
          </p:cNvPr>
          <p:cNvSpPr txBox="1"/>
          <p:nvPr/>
        </p:nvSpPr>
        <p:spPr>
          <a:xfrm>
            <a:off x="952912" y="6297234"/>
            <a:ext cx="1627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@DataMozart</a:t>
            </a:r>
            <a:endParaRPr lang="en-US" sz="16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2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36073-5539-47B6-BBD2-20BBFDE9CEC4}"/>
              </a:ext>
            </a:extLst>
          </p:cNvPr>
          <p:cNvSpPr txBox="1">
            <a:spLocks/>
          </p:cNvSpPr>
          <p:nvPr/>
        </p:nvSpPr>
        <p:spPr>
          <a:xfrm>
            <a:off x="775250" y="2272611"/>
            <a:ext cx="10799762" cy="14025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AT" dirty="0"/>
              <a:t>How to destroy Power BI model with Auto Date/Time</a:t>
            </a:r>
            <a:br>
              <a:rPr lang="nb-NO" dirty="0"/>
            </a:b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411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0D5C3-1CB2-487B-8377-479D6F21AF34}"/>
              </a:ext>
            </a:extLst>
          </p:cNvPr>
          <p:cNvSpPr txBox="1">
            <a:spLocks/>
          </p:cNvSpPr>
          <p:nvPr/>
        </p:nvSpPr>
        <p:spPr>
          <a:xfrm>
            <a:off x="1524000" y="258452"/>
            <a:ext cx="9144000" cy="7987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AT" sz="40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What is Auto Date/Time?</a:t>
            </a:r>
            <a:endParaRPr lang="en-US" sz="4000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7AFD1D5E-D313-4C29-AB4F-58B70FF2BF32}"/>
              </a:ext>
            </a:extLst>
          </p:cNvPr>
          <p:cNvSpPr txBox="1">
            <a:spLocks/>
          </p:cNvSpPr>
          <p:nvPr/>
        </p:nvSpPr>
        <p:spPr>
          <a:xfrm>
            <a:off x="644259" y="1567144"/>
            <a:ext cx="7430064" cy="3201434"/>
          </a:xfrm>
          <a:prstGeom prst="rect">
            <a:avLst/>
          </a:prstGeom>
        </p:spPr>
        <p:txBody>
          <a:bodyPr vert="horz" lIns="0" tIns="0" rIns="0" bIns="0" rtlCol="0" anchor="t">
            <a:normAutofit fontScale="85000" lnSpcReduction="100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de-AT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Loading option in Power BI</a:t>
            </a:r>
          </a:p>
          <a:p>
            <a:pPr marL="342900" indent="-3429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de-AT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quick time intelligence reporting</a:t>
            </a:r>
          </a:p>
          <a:p>
            <a:pPr marL="342900" indent="-3429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de-AT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Works only in Import mode</a:t>
            </a:r>
          </a:p>
          <a:p>
            <a:pPr marL="342900" indent="-3429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de-AT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Column must be Date or Date/Time type</a:t>
            </a:r>
          </a:p>
          <a:p>
            <a:pPr marL="342900" indent="-3429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de-AT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Column must be on the „1“ side of the relationship</a:t>
            </a:r>
          </a:p>
          <a:p>
            <a:pPr>
              <a:lnSpc>
                <a:spcPct val="160000"/>
              </a:lnSpc>
            </a:pPr>
            <a:endParaRPr lang="en-US" sz="2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EADBA-AB60-458F-B412-0AE674126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633" y="1571888"/>
            <a:ext cx="3234470" cy="320143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72B796B-F1B2-483A-8723-09BD59204A89}"/>
              </a:ext>
            </a:extLst>
          </p:cNvPr>
          <p:cNvSpPr txBox="1">
            <a:spLocks/>
          </p:cNvSpPr>
          <p:nvPr/>
        </p:nvSpPr>
        <p:spPr>
          <a:xfrm>
            <a:off x="2415062" y="4975545"/>
            <a:ext cx="6602136" cy="798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32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enable it?</a:t>
            </a:r>
            <a:endParaRPr lang="en-US" sz="3200" b="1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00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FB0F0-3644-4A53-A64C-A9423B76D4E8}"/>
              </a:ext>
            </a:extLst>
          </p:cNvPr>
          <p:cNvSpPr txBox="1">
            <a:spLocks/>
          </p:cNvSpPr>
          <p:nvPr/>
        </p:nvSpPr>
        <p:spPr>
          <a:xfrm>
            <a:off x="1108153" y="205697"/>
            <a:ext cx="9144000" cy="7987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AT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How it works?</a:t>
            </a:r>
            <a:endParaRPr lang="en-US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623D0C00-21A7-4D22-8197-76CE863AC0DC}"/>
              </a:ext>
            </a:extLst>
          </p:cNvPr>
          <p:cNvSpPr txBox="1">
            <a:spLocks/>
          </p:cNvSpPr>
          <p:nvPr/>
        </p:nvSpPr>
        <p:spPr>
          <a:xfrm>
            <a:off x="1015069" y="1247861"/>
            <a:ext cx="8976220" cy="3530826"/>
          </a:xfrm>
          <a:prstGeom prst="rect">
            <a:avLst/>
          </a:prstGeom>
        </p:spPr>
        <p:txBody>
          <a:bodyPr vert="horz" lIns="0" tIns="0" rIns="0" bIns="0" rtlCol="0" anchor="t">
            <a:normAutofit fontScale="62500" lnSpcReduction="200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Calculated table using CALENDAR() function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 columns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MonthNo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Month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QuarterNo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Quarter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Year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Relationship between Auto Date/Time Date and model date column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Contains full years!</a:t>
            </a:r>
          </a:p>
          <a:p>
            <a:endParaRPr lang="en-US" sz="4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397EF-8C41-4374-B4DE-B5B434DC32E4}"/>
              </a:ext>
            </a:extLst>
          </p:cNvPr>
          <p:cNvSpPr txBox="1"/>
          <p:nvPr/>
        </p:nvSpPr>
        <p:spPr>
          <a:xfrm>
            <a:off x="1468074" y="4748169"/>
            <a:ext cx="18288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2019-09-15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AD774-7563-4D81-A073-8DA9DC466535}"/>
              </a:ext>
            </a:extLst>
          </p:cNvPr>
          <p:cNvSpPr txBox="1"/>
          <p:nvPr/>
        </p:nvSpPr>
        <p:spPr>
          <a:xfrm>
            <a:off x="3708649" y="4748169"/>
            <a:ext cx="1828800" cy="3693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2022-</a:t>
            </a:r>
            <a:r>
              <a:rPr lang="en-US" dirty="0"/>
              <a:t>03</a:t>
            </a:r>
            <a:r>
              <a:rPr lang="de-AT" dirty="0"/>
              <a:t>-</a:t>
            </a:r>
            <a:r>
              <a:rPr lang="en-US" dirty="0"/>
              <a:t>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21936F-7119-4AA1-AF9F-26DC98355BBE}"/>
              </a:ext>
            </a:extLst>
          </p:cNvPr>
          <p:cNvSpPr txBox="1"/>
          <p:nvPr/>
        </p:nvSpPr>
        <p:spPr>
          <a:xfrm>
            <a:off x="1468074" y="5610138"/>
            <a:ext cx="182880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bg1"/>
                </a:solidFill>
              </a:rPr>
              <a:t>2019-01-01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5C05B9-EC0B-4496-A164-A82216DE2310}"/>
              </a:ext>
            </a:extLst>
          </p:cNvPr>
          <p:cNvSpPr txBox="1"/>
          <p:nvPr/>
        </p:nvSpPr>
        <p:spPr>
          <a:xfrm>
            <a:off x="3674379" y="5579620"/>
            <a:ext cx="18288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bg1"/>
                </a:solidFill>
              </a:rPr>
              <a:t>2022-12-31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65FEB8-4DF2-4EC9-BFF6-737C3BAB600B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382474" y="5117501"/>
            <a:ext cx="0" cy="49263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222CF4-57C0-4809-B795-F860C243CC27}"/>
              </a:ext>
            </a:extLst>
          </p:cNvPr>
          <p:cNvCxnSpPr/>
          <p:nvPr/>
        </p:nvCxnSpPr>
        <p:spPr>
          <a:xfrm>
            <a:off x="4623049" y="5117501"/>
            <a:ext cx="0" cy="492637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51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8E80-263B-4D67-9167-2E6A13D6EBA0}"/>
              </a:ext>
            </a:extLst>
          </p:cNvPr>
          <p:cNvSpPr txBox="1">
            <a:spLocks/>
          </p:cNvSpPr>
          <p:nvPr/>
        </p:nvSpPr>
        <p:spPr>
          <a:xfrm>
            <a:off x="1090569" y="337582"/>
            <a:ext cx="9144000" cy="7987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AT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Good...</a:t>
            </a:r>
            <a:endParaRPr lang="en-US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3D7F7BF8-D8DD-43B5-8F34-0997646F51FC}"/>
              </a:ext>
            </a:extLst>
          </p:cNvPr>
          <p:cNvSpPr txBox="1">
            <a:spLocks/>
          </p:cNvSpPr>
          <p:nvPr/>
        </p:nvSpPr>
        <p:spPr>
          <a:xfrm>
            <a:off x="4391723" y="1292316"/>
            <a:ext cx="7618569" cy="38165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de-AT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Easy-to-use, quick, convenient way to apply Time Intelligence calculations</a:t>
            </a:r>
          </a:p>
          <a:p>
            <a:pPr marL="342900" indent="-342900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de-AT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Works well with simple models</a:t>
            </a:r>
          </a:p>
          <a:p>
            <a:pPr marL="342900" indent="-342900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de-AT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Handy feature for ad-hoc requests, data exploration and data profiling</a:t>
            </a:r>
          </a:p>
          <a:p>
            <a:endParaRPr lang="en-US" sz="2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30A335-5373-4802-AF54-2B49549DF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39" y="1980214"/>
            <a:ext cx="3779044" cy="21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3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26379-BC0D-4722-8215-4DC3B7E98B56}"/>
              </a:ext>
            </a:extLst>
          </p:cNvPr>
          <p:cNvSpPr txBox="1">
            <a:spLocks/>
          </p:cNvSpPr>
          <p:nvPr/>
        </p:nvSpPr>
        <p:spPr>
          <a:xfrm>
            <a:off x="1072984" y="117774"/>
            <a:ext cx="9144000" cy="7987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AT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Bad...</a:t>
            </a:r>
            <a:endParaRPr lang="en-US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120CF585-F92B-4EA0-8018-4D2300BD4D61}"/>
              </a:ext>
            </a:extLst>
          </p:cNvPr>
          <p:cNvSpPr txBox="1">
            <a:spLocks/>
          </p:cNvSpPr>
          <p:nvPr/>
        </p:nvSpPr>
        <p:spPr>
          <a:xfrm>
            <a:off x="450318" y="856990"/>
            <a:ext cx="11414453" cy="38485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 = 0!!!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de-AT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or NOTHING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de-AT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Year Start/End can‘t be modified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de-AT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Can‘t be expanded to include other periods (weeks, week days, fiscal years...)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Single table filtering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size!!!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38DE0-5369-403F-B5E9-02EDC6D7B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53" y="4668459"/>
            <a:ext cx="1552665" cy="155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9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65BAA-4BF7-4321-A229-A830B396A25B}"/>
              </a:ext>
            </a:extLst>
          </p:cNvPr>
          <p:cNvSpPr txBox="1">
            <a:spLocks/>
          </p:cNvSpPr>
          <p:nvPr/>
        </p:nvSpPr>
        <p:spPr>
          <a:xfrm>
            <a:off x="1152116" y="142036"/>
            <a:ext cx="9144000" cy="7987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AT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Ugly...</a:t>
            </a:r>
            <a:endParaRPr lang="en-US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C02095C6-3AAA-471D-A4B2-99524E18E3C1}"/>
              </a:ext>
            </a:extLst>
          </p:cNvPr>
          <p:cNvSpPr txBox="1">
            <a:spLocks/>
          </p:cNvSpPr>
          <p:nvPr/>
        </p:nvSpPr>
        <p:spPr>
          <a:xfrm>
            <a:off x="292588" y="1136883"/>
            <a:ext cx="6436070" cy="3224101"/>
          </a:xfrm>
          <a:prstGeom prst="rect">
            <a:avLst/>
          </a:prstGeom>
        </p:spPr>
        <p:txBody>
          <a:bodyPr vert="horz" lIns="0" tIns="0" rIns="0" bIns="0" rtlCol="0" anchor="t">
            <a:normAutofit fontScale="925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de-AT" sz="3300" dirty="0">
                <a:solidFill>
                  <a:schemeClr val="tx1"/>
                </a:solidFill>
              </a:rPr>
              <a:t>Hidden tables in your model!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de-AT" sz="3300" dirty="0">
                <a:solidFill>
                  <a:schemeClr val="tx1"/>
                </a:solidFill>
              </a:rPr>
              <a:t>For every single date field!</a:t>
            </a:r>
            <a:endParaRPr lang="en-AT" sz="33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AT" sz="3300" dirty="0">
                <a:solidFill>
                  <a:schemeClr val="tx1"/>
                </a:solidFill>
              </a:rPr>
              <a:t>No DAX reference or </a:t>
            </a:r>
            <a:r>
              <a:rPr lang="en-AT" sz="3300" dirty="0" err="1">
                <a:solidFill>
                  <a:schemeClr val="tx1"/>
                </a:solidFill>
              </a:rPr>
              <a:t>Analyze</a:t>
            </a:r>
            <a:r>
              <a:rPr lang="en-AT" sz="3300" dirty="0">
                <a:solidFill>
                  <a:schemeClr val="tx1"/>
                </a:solidFill>
              </a:rPr>
              <a:t> in Excel</a:t>
            </a:r>
            <a:endParaRPr lang="de-AT" sz="33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de-AT" sz="3300" dirty="0">
                <a:solidFill>
                  <a:schemeClr val="tx1"/>
                </a:solidFill>
              </a:rPr>
              <a:t>Search for MIN &amp; MAX date value in your WHOLE </a:t>
            </a:r>
            <a:r>
              <a:rPr lang="en-AT" sz="3300" dirty="0">
                <a:solidFill>
                  <a:schemeClr val="tx1"/>
                </a:solidFill>
              </a:rPr>
              <a:t>column</a:t>
            </a:r>
            <a:endParaRPr lang="de-AT" sz="33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B3524-0DBA-4A79-83F7-9F3839340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861" y="1408866"/>
            <a:ext cx="4566331" cy="2716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2A4C1-F935-4DEE-A29E-2CA2D86AB483}"/>
              </a:ext>
            </a:extLst>
          </p:cNvPr>
          <p:cNvSpPr txBox="1"/>
          <p:nvPr/>
        </p:nvSpPr>
        <p:spPr>
          <a:xfrm>
            <a:off x="758948" y="4439534"/>
            <a:ext cx="18288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2019-09-15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B053F-A75C-46EC-A5C9-D4A4CB3021AF}"/>
              </a:ext>
            </a:extLst>
          </p:cNvPr>
          <p:cNvSpPr txBox="1"/>
          <p:nvPr/>
        </p:nvSpPr>
        <p:spPr>
          <a:xfrm>
            <a:off x="2965253" y="4439534"/>
            <a:ext cx="1828800" cy="3693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9999-12-31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315DD-DED7-4EA3-82C2-3763B3AA5D43}"/>
              </a:ext>
            </a:extLst>
          </p:cNvPr>
          <p:cNvSpPr txBox="1"/>
          <p:nvPr/>
        </p:nvSpPr>
        <p:spPr>
          <a:xfrm>
            <a:off x="758948" y="5301503"/>
            <a:ext cx="1828800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bg1"/>
                </a:solidFill>
              </a:rPr>
              <a:t>2019-01-01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515A9-8C24-49D9-8C79-BC27586565ED}"/>
              </a:ext>
            </a:extLst>
          </p:cNvPr>
          <p:cNvSpPr txBox="1"/>
          <p:nvPr/>
        </p:nvSpPr>
        <p:spPr>
          <a:xfrm>
            <a:off x="2965253" y="5301503"/>
            <a:ext cx="18288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bg1"/>
                </a:solidFill>
              </a:rPr>
              <a:t>9999-12-31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7FC731-A3D9-4630-BE36-A8DAC22909C2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1673348" y="4808866"/>
            <a:ext cx="0" cy="49263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CA0DEB-6CB1-41A2-87DD-2C3D4408F1C5}"/>
              </a:ext>
            </a:extLst>
          </p:cNvPr>
          <p:cNvCxnSpPr/>
          <p:nvPr/>
        </p:nvCxnSpPr>
        <p:spPr>
          <a:xfrm>
            <a:off x="3913923" y="4808866"/>
            <a:ext cx="0" cy="492637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13B3095-C7B6-415C-B385-9A0807109C77}"/>
              </a:ext>
            </a:extLst>
          </p:cNvPr>
          <p:cNvCxnSpPr>
            <a:stCxn id="9" idx="2"/>
            <a:endCxn id="10" idx="2"/>
          </p:cNvCxnSpPr>
          <p:nvPr/>
        </p:nvCxnSpPr>
        <p:spPr>
          <a:xfrm rot="16200000" flipH="1">
            <a:off x="2776500" y="4567682"/>
            <a:ext cx="12700" cy="2206305"/>
          </a:xfrm>
          <a:prstGeom prst="bentConnector3">
            <a:avLst>
              <a:gd name="adj1" fmla="val 4885717"/>
            </a:avLst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B17B7E8-7203-4074-B2B4-54BDEBA94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55" y="1249078"/>
            <a:ext cx="4486736" cy="279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0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54EF-2E90-45F6-938F-CAD4D00D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2"/>
            <a:ext cx="10515600" cy="661242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DEMO</a:t>
            </a:r>
            <a:endParaRPr lang="en-AT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9CC61-A8A4-4B74-AAE8-8E8DE0FE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97791" y="1772996"/>
            <a:ext cx="3796418" cy="25135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B3905F0-D3DE-4944-9093-2C4450F07606}"/>
              </a:ext>
            </a:extLst>
          </p:cNvPr>
          <p:cNvSpPr txBox="1">
            <a:spLocks/>
          </p:cNvSpPr>
          <p:nvPr/>
        </p:nvSpPr>
        <p:spPr>
          <a:xfrm>
            <a:off x="838200" y="5033169"/>
            <a:ext cx="10515600" cy="661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sz="4800" dirty="0"/>
              <a:t>Auto Date/Time</a:t>
            </a:r>
            <a:endParaRPr lang="en-AT" sz="4800" dirty="0"/>
          </a:p>
        </p:txBody>
      </p:sp>
    </p:spTree>
    <p:extLst>
      <p:ext uri="{BB962C8B-B14F-4D97-AF65-F5344CB8AC3E}">
        <p14:creationId xmlns:p14="http://schemas.microsoft.com/office/powerpoint/2010/main" val="362703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r collections in a row">
            <a:extLst>
              <a:ext uri="{FF2B5EF4-FFF2-40B4-BE49-F238E27FC236}">
                <a16:creationId xmlns:a16="http://schemas.microsoft.com/office/drawing/2014/main" id="{31AFE405-691B-473A-9D38-CC0A7E7D8E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6" r="1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3F4DF-58F2-4726-A159-B9C66E16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13" y="2198661"/>
            <a:ext cx="4435420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Data 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64D066-E72E-4354-8227-56AAA0641547}"/>
              </a:ext>
            </a:extLst>
          </p:cNvPr>
          <p:cNvSpPr txBox="1"/>
          <p:nvPr/>
        </p:nvSpPr>
        <p:spPr>
          <a:xfrm>
            <a:off x="993772" y="6297234"/>
            <a:ext cx="1724357" cy="3737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@DataMozart</a:t>
            </a: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BFB4B5B9-088A-4D90-BB20-960524CFB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372" y="6297234"/>
            <a:ext cx="1287324" cy="3737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DDE0A4-1196-4268-8929-C28D2754A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5" y="6266276"/>
            <a:ext cx="604567" cy="36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61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2717-2F80-4EEF-863F-098D4D1FEFEC}"/>
              </a:ext>
            </a:extLst>
          </p:cNvPr>
          <p:cNvSpPr txBox="1">
            <a:spLocks/>
          </p:cNvSpPr>
          <p:nvPr/>
        </p:nvSpPr>
        <p:spPr>
          <a:xfrm>
            <a:off x="1178492" y="219538"/>
            <a:ext cx="9144000" cy="7987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AT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What should I do?</a:t>
            </a:r>
            <a:endParaRPr lang="en-US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515C11F9-1820-4A81-9275-58165A433EA1}"/>
              </a:ext>
            </a:extLst>
          </p:cNvPr>
          <p:cNvSpPr txBox="1">
            <a:spLocks/>
          </p:cNvSpPr>
          <p:nvPr/>
        </p:nvSpPr>
        <p:spPr>
          <a:xfrm>
            <a:off x="4820329" y="1458515"/>
            <a:ext cx="6730484" cy="1695562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100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 least 3 possible solutions: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de-AT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 dimension from Data Warehouse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de-AT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Query (M)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de-AT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DAX Calendar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04A91-D873-4977-AE73-457CCB3C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275" y="1213115"/>
            <a:ext cx="2935936" cy="1955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70E1B-A5DE-43E6-9AFD-4FD3D83F1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479" y="4018162"/>
            <a:ext cx="2761278" cy="2290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E72FC5-9FDC-4874-9B66-75E65A49E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75" y="4018162"/>
            <a:ext cx="3338608" cy="2343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E54BC-6F06-4811-ADA9-8845C0B41DE2}"/>
              </a:ext>
            </a:extLst>
          </p:cNvPr>
          <p:cNvSpPr txBox="1"/>
          <p:nvPr/>
        </p:nvSpPr>
        <p:spPr>
          <a:xfrm>
            <a:off x="3752282" y="3160495"/>
            <a:ext cx="7768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https://radacad.com/create-a-date-dimension-in-power-bi-in-4-steps-step-1-calendar-columns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A28044-FBE6-4AD1-B2EA-E513DBE47651}"/>
              </a:ext>
            </a:extLst>
          </p:cNvPr>
          <p:cNvSpPr txBox="1"/>
          <p:nvPr/>
        </p:nvSpPr>
        <p:spPr>
          <a:xfrm>
            <a:off x="3752282" y="3550078"/>
            <a:ext cx="4741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https://www.sqlbi.com/tools/dax-date-template/</a:t>
            </a:r>
          </a:p>
        </p:txBody>
      </p:sp>
    </p:spTree>
    <p:extLst>
      <p:ext uri="{BB962C8B-B14F-4D97-AF65-F5344CB8AC3E}">
        <p14:creationId xmlns:p14="http://schemas.microsoft.com/office/powerpoint/2010/main" val="234921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8D75D-AD6E-4387-8CE9-5F402319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760"/>
          </a:xfrm>
        </p:spPr>
        <p:txBody>
          <a:bodyPr/>
          <a:lstStyle/>
          <a:p>
            <a:pPr algn="ctr"/>
            <a:r>
              <a:rPr lang="en-US" dirty="0"/>
              <a:t>Data Model Size - Best practices</a:t>
            </a:r>
            <a:endParaRPr lang="en-AT" dirty="0"/>
          </a:p>
        </p:txBody>
      </p:sp>
      <p:sp>
        <p:nvSpPr>
          <p:cNvPr id="4" name="Subtitle 11">
            <a:extLst>
              <a:ext uri="{FF2B5EF4-FFF2-40B4-BE49-F238E27FC236}">
                <a16:creationId xmlns:a16="http://schemas.microsoft.com/office/drawing/2014/main" id="{9E73A013-4F44-49B6-BB61-942105657A33}"/>
              </a:ext>
            </a:extLst>
          </p:cNvPr>
          <p:cNvSpPr txBox="1">
            <a:spLocks/>
          </p:cNvSpPr>
          <p:nvPr/>
        </p:nvSpPr>
        <p:spPr>
          <a:xfrm>
            <a:off x="615461" y="1547446"/>
            <a:ext cx="6638193" cy="4141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457200">
              <a:buFont typeface="Wingdings" panose="05000000000000000000" pitchFamily="2" charset="2"/>
              <a:buChar char="ü"/>
            </a:pPr>
            <a:r>
              <a:rPr lang="en-US"/>
              <a:t>Keep only necessary columns</a:t>
            </a:r>
          </a:p>
          <a:p>
            <a:pPr marL="571500" indent="-457200">
              <a:buFont typeface="Wingdings" panose="05000000000000000000" pitchFamily="2" charset="2"/>
              <a:buChar char="ü"/>
            </a:pPr>
            <a:r>
              <a:rPr lang="en-US"/>
              <a:t>Reduce the column cardinality</a:t>
            </a:r>
          </a:p>
          <a:p>
            <a:pPr marL="571500" indent="-457200">
              <a:buFont typeface="Wingdings" panose="05000000000000000000" pitchFamily="2" charset="2"/>
              <a:buChar char="ü"/>
            </a:pPr>
            <a:r>
              <a:rPr lang="en-US"/>
              <a:t>Keep only necessary rows</a:t>
            </a:r>
          </a:p>
          <a:p>
            <a:pPr marL="571500" indent="-457200">
              <a:buFont typeface="Wingdings" panose="05000000000000000000" pitchFamily="2" charset="2"/>
              <a:buChar char="ü"/>
            </a:pPr>
            <a:r>
              <a:rPr lang="en-US"/>
              <a:t>Aggregate when possible</a:t>
            </a:r>
          </a:p>
          <a:p>
            <a:pPr marL="571500" indent="-457200">
              <a:buFont typeface="Wingdings" panose="05000000000000000000" pitchFamily="2" charset="2"/>
              <a:buChar char="ü"/>
            </a:pPr>
            <a:r>
              <a:rPr lang="en-US"/>
              <a:t>Avoid calculated columns</a:t>
            </a:r>
          </a:p>
          <a:p>
            <a:pPr marL="571500" indent="-457200">
              <a:buFont typeface="Wingdings" panose="05000000000000000000" pitchFamily="2" charset="2"/>
              <a:buChar char="ü"/>
            </a:pPr>
            <a:r>
              <a:rPr lang="en-US"/>
              <a:t>Use proper data types</a:t>
            </a:r>
          </a:p>
          <a:p>
            <a:pPr marL="571500" indent="-457200">
              <a:buFont typeface="Wingdings" panose="05000000000000000000" pitchFamily="2" charset="2"/>
              <a:buChar char="ü"/>
            </a:pPr>
            <a:r>
              <a:rPr lang="en-US"/>
              <a:t>Disable Auto Date/Time</a:t>
            </a:r>
            <a:endParaRPr lang="en-US" dirty="0"/>
          </a:p>
        </p:txBody>
      </p:sp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4E6049D4-08CC-4512-ABC6-A12B0460E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1707" y="2231537"/>
            <a:ext cx="2467707" cy="246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5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54EF-2E90-45F6-938F-CAD4D00D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310"/>
            <a:ext cx="10515600" cy="661242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COFFEE &amp; SNACK BREAK</a:t>
            </a:r>
            <a:endParaRPr lang="en-AT" sz="4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3905F0-D3DE-4944-9093-2C4450F07606}"/>
              </a:ext>
            </a:extLst>
          </p:cNvPr>
          <p:cNvSpPr txBox="1">
            <a:spLocks/>
          </p:cNvSpPr>
          <p:nvPr/>
        </p:nvSpPr>
        <p:spPr>
          <a:xfrm>
            <a:off x="838200" y="5033169"/>
            <a:ext cx="10515600" cy="661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sz="4800" dirty="0"/>
              <a:t>See you soon…</a:t>
            </a:r>
            <a:endParaRPr lang="en-AT" sz="4800" dirty="0"/>
          </a:p>
        </p:txBody>
      </p:sp>
      <p:pic>
        <p:nvPicPr>
          <p:cNvPr id="4" name="Graphic 3" descr="Coffee with solid fill">
            <a:extLst>
              <a:ext uri="{FF2B5EF4-FFF2-40B4-BE49-F238E27FC236}">
                <a16:creationId xmlns:a16="http://schemas.microsoft.com/office/drawing/2014/main" id="{85E6405D-E92A-4BF2-AF64-0F6E9C06C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1727" y="1512277"/>
            <a:ext cx="2728546" cy="27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61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2CCEB1-4FA8-4B54-99E5-D8656F4718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0" r="-1" b="3640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29989F-BDF2-497E-A8BE-070523D5EA85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DATA REFRESH PROCESS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09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38EE-CF50-49CD-B934-A867BC2F43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643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Module Contents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611F-EB7B-4D69-90F9-D006CAB93177}"/>
              </a:ext>
            </a:extLst>
          </p:cNvPr>
          <p:cNvSpPr txBox="1">
            <a:spLocks/>
          </p:cNvSpPr>
          <p:nvPr/>
        </p:nvSpPr>
        <p:spPr>
          <a:xfrm>
            <a:off x="838200" y="137721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NZ" dirty="0"/>
              <a:t>Data Shaping &amp; Power Query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NZ" dirty="0"/>
              <a:t>Query folding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NZ" dirty="0"/>
              <a:t>Devil is in the detail – Tips &amp; Tricks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NZ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7203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10158-D4BC-492D-9DD9-3CD71BBFF46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97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Data Shaping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7FF3A-D5BA-4F8F-AF95-8B355A17B393}"/>
              </a:ext>
            </a:extLst>
          </p:cNvPr>
          <p:cNvSpPr txBox="1">
            <a:spLocks/>
          </p:cNvSpPr>
          <p:nvPr/>
        </p:nvSpPr>
        <p:spPr>
          <a:xfrm>
            <a:off x="348010" y="1392985"/>
            <a:ext cx="9844614" cy="21339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NZ" dirty="0"/>
              <a:t>Perfect world – Data just comes into our reports “as-it-is”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dirty="0"/>
              <a:t>Not exclusively related to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dirty="0"/>
              <a:t>BEFORE it becomes part of your data model!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dirty="0"/>
              <a:t>WHERE should you perform Data Shaping?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BB2E9-20E3-42FB-AF2C-AA10F8C2A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827" y="4043495"/>
            <a:ext cx="3565320" cy="1992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8875F1-9CF7-4C91-B91E-F55FB5056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539" y="2390863"/>
            <a:ext cx="3946321" cy="25586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5FE284-03D1-436B-B234-802FD3897983}"/>
              </a:ext>
            </a:extLst>
          </p:cNvPr>
          <p:cNvSpPr txBox="1"/>
          <p:nvPr/>
        </p:nvSpPr>
        <p:spPr>
          <a:xfrm>
            <a:off x="7818539" y="5280349"/>
            <a:ext cx="122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New York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D59D5F-FBFF-4BF3-839A-119D03DDDD34}"/>
              </a:ext>
            </a:extLst>
          </p:cNvPr>
          <p:cNvSpPr txBox="1"/>
          <p:nvPr/>
        </p:nvSpPr>
        <p:spPr>
          <a:xfrm>
            <a:off x="9288011" y="5280349"/>
            <a:ext cx="79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NYC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D693D7-A134-400B-8F4A-BB63B07B59A6}"/>
              </a:ext>
            </a:extLst>
          </p:cNvPr>
          <p:cNvSpPr txBox="1"/>
          <p:nvPr/>
        </p:nvSpPr>
        <p:spPr>
          <a:xfrm>
            <a:off x="10192624" y="5280349"/>
            <a:ext cx="15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New York City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285E86-1446-4E80-B1BC-805BC9A18146}"/>
              </a:ext>
            </a:extLst>
          </p:cNvPr>
          <p:cNvSpPr/>
          <p:nvPr/>
        </p:nvSpPr>
        <p:spPr>
          <a:xfrm>
            <a:off x="680530" y="2459974"/>
            <a:ext cx="1318846" cy="442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1A5833-AA51-4C65-AE51-5C5D1C183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606" y="5575801"/>
            <a:ext cx="527382" cy="616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EAB89A-D492-4E6B-A75A-E06A6F1B3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051" y="5575801"/>
            <a:ext cx="527382" cy="6165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F86E7D-3C74-4B07-975F-106A7D43F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023" y="5575801"/>
            <a:ext cx="527382" cy="6165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4B78A1-3EC0-4F09-99E5-07D95601CB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3" y="4219969"/>
            <a:ext cx="1245046" cy="124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1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0823-DA29-4FFB-AFCB-F581448BC0D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37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Power Query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757D7-3780-4BC2-824B-ECF5B5763287}"/>
              </a:ext>
            </a:extLst>
          </p:cNvPr>
          <p:cNvSpPr txBox="1">
            <a:spLocks/>
          </p:cNvSpPr>
          <p:nvPr/>
        </p:nvSpPr>
        <p:spPr>
          <a:xfrm>
            <a:off x="549306" y="1295021"/>
            <a:ext cx="8800750" cy="26263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3200"/>
              <a:t>More than 300 available transformations!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3200"/>
              <a:t>Transformation steps are saved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3200"/>
              <a:t>Mashup Engine + M language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5F5CD-2DE0-406C-8380-235264786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488" y="4094541"/>
            <a:ext cx="3895023" cy="22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4452-9C31-4969-BEB8-695B5646560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02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What is Query Folding?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D6304-F376-470E-A1ED-4F486807F058}"/>
              </a:ext>
            </a:extLst>
          </p:cNvPr>
          <p:cNvSpPr txBox="1">
            <a:spLocks/>
          </p:cNvSpPr>
          <p:nvPr/>
        </p:nvSpPr>
        <p:spPr>
          <a:xfrm>
            <a:off x="619644" y="1825625"/>
            <a:ext cx="10933447" cy="38805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3200" dirty="0"/>
              <a:t>Translate M to a query language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3200" dirty="0"/>
              <a:t>Pushing heavy lifting on the data source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3200" b="1" dirty="0">
                <a:solidFill>
                  <a:schemeClr val="accent1"/>
                </a:solidFill>
              </a:rPr>
              <a:t>Ability to generate single SQL query that’s going to be executed on the data source side!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8332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49CD-15BC-454F-94D5-91F010CC229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080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Query Folding and Data Sources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5EE4A-298C-4C29-9E34-C1D7E20B82C9}"/>
              </a:ext>
            </a:extLst>
          </p:cNvPr>
          <p:cNvSpPr txBox="1">
            <a:spLocks/>
          </p:cNvSpPr>
          <p:nvPr/>
        </p:nvSpPr>
        <p:spPr>
          <a:xfrm>
            <a:off x="555705" y="1404751"/>
            <a:ext cx="8800750" cy="25416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3200" dirty="0"/>
              <a:t>Relational database engines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3200" dirty="0"/>
              <a:t>OData, SSAS, SharePoint lists, Exchange, AD…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3200" b="1" dirty="0"/>
              <a:t>Some sources don’t support folding at all!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E0D4F-CF6C-400F-9541-3B8FC3AE3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34" y="4754881"/>
            <a:ext cx="2116353" cy="1029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3004BF-84BE-4418-90AF-B31726317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857" y="4754881"/>
            <a:ext cx="2116353" cy="1559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EB8D8A-9066-4529-B6BB-43C72E0E5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70" y="4729626"/>
            <a:ext cx="1889361" cy="1259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61BDA2-91BF-4604-AA9E-153F61E2B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291" y="5251835"/>
            <a:ext cx="2352326" cy="532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6D40FE-25DD-41A7-B01B-9EFB1759FC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477" y="5136607"/>
            <a:ext cx="1908510" cy="763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69403-4660-43A7-B83D-E57732D1B0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55" y="4094541"/>
            <a:ext cx="2941478" cy="1838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2F648F-0F02-43CD-A05D-152AAC9D27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51" y="3959604"/>
            <a:ext cx="4393729" cy="213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2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808ED-8C2F-4592-8858-99F8D2B78769}"/>
              </a:ext>
            </a:extLst>
          </p:cNvPr>
          <p:cNvSpPr txBox="1">
            <a:spLocks/>
          </p:cNvSpPr>
          <p:nvPr/>
        </p:nvSpPr>
        <p:spPr>
          <a:xfrm>
            <a:off x="216877" y="239476"/>
            <a:ext cx="11975123" cy="673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Query Folding and Data Transformations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3E506-4519-4534-B45C-ADE1FE60591A}"/>
              </a:ext>
            </a:extLst>
          </p:cNvPr>
          <p:cNvSpPr txBox="1">
            <a:spLocks/>
          </p:cNvSpPr>
          <p:nvPr/>
        </p:nvSpPr>
        <p:spPr>
          <a:xfrm>
            <a:off x="690507" y="1187470"/>
            <a:ext cx="8800750" cy="12159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NZ" sz="3200" dirty="0"/>
              <a:t>Not all transformations will fold!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3200" dirty="0"/>
              <a:t>Subtle differences are sometimes decisive</a:t>
            </a:r>
          </a:p>
          <a:p>
            <a:pPr>
              <a:buFont typeface="Wingdings" panose="05000000000000000000" pitchFamily="2" charset="2"/>
              <a:buChar char="ü"/>
            </a:pPr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88AD1-067A-4346-9F6A-009A61FF1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743" y="2273307"/>
            <a:ext cx="875097" cy="113858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46CDB5-2DFB-4A1A-9481-662FB7E58702}"/>
              </a:ext>
            </a:extLst>
          </p:cNvPr>
          <p:cNvSpPr txBox="1">
            <a:spLocks/>
          </p:cNvSpPr>
          <p:nvPr/>
        </p:nvSpPr>
        <p:spPr>
          <a:xfrm>
            <a:off x="479492" y="3411896"/>
            <a:ext cx="5554961" cy="2618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Removing columns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Renaming columns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Filtering rows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Grouping/Summarizing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Merging queries from same source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Appending queries from same source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Simple Custom columns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Pivot/Unpivot</a:t>
            </a:r>
          </a:p>
          <a:p>
            <a:pPr>
              <a:buFont typeface="Wingdings" panose="05000000000000000000" pitchFamily="2" charset="2"/>
              <a:buChar char="ü"/>
            </a:pPr>
            <a:endParaRPr lang="en-NZ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621C1-1490-4D2D-9B09-7B3E6169B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22" y="2323877"/>
            <a:ext cx="1005204" cy="85375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D52868-63FD-4F8B-8D2C-BA63C3FD9CA5}"/>
              </a:ext>
            </a:extLst>
          </p:cNvPr>
          <p:cNvSpPr txBox="1">
            <a:spLocks/>
          </p:cNvSpPr>
          <p:nvPr/>
        </p:nvSpPr>
        <p:spPr>
          <a:xfrm>
            <a:off x="6304966" y="3429000"/>
            <a:ext cx="5554961" cy="2618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NZ" sz="2300" dirty="0">
                <a:latin typeface="Segoe UI" panose="020B0502040204020203" pitchFamily="34" charset="0"/>
                <a:cs typeface="Segoe UI" panose="020B0502040204020203" pitchFamily="34" charset="0"/>
              </a:rPr>
              <a:t>Merging queries from different sources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2300" dirty="0">
                <a:latin typeface="Segoe UI" panose="020B0502040204020203" pitchFamily="34" charset="0"/>
                <a:cs typeface="Segoe UI" panose="020B0502040204020203" pitchFamily="34" charset="0"/>
              </a:rPr>
              <a:t>Appending queries from different sources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2300" dirty="0">
                <a:latin typeface="Segoe UI" panose="020B0502040204020203" pitchFamily="34" charset="0"/>
                <a:cs typeface="Segoe UI" panose="020B0502040204020203" pitchFamily="34" charset="0"/>
              </a:rPr>
              <a:t>Complex Custom columns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2300" dirty="0">
                <a:latin typeface="Segoe UI" panose="020B0502040204020203" pitchFamily="34" charset="0"/>
                <a:cs typeface="Segoe UI" panose="020B0502040204020203" pitchFamily="34" charset="0"/>
              </a:rPr>
              <a:t>Index columns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2300" dirty="0">
                <a:latin typeface="Segoe UI" panose="020B0502040204020203" pitchFamily="34" charset="0"/>
                <a:cs typeface="Segoe UI" panose="020B0502040204020203" pitchFamily="34" charset="0"/>
              </a:rPr>
              <a:t>Changing column data type (“it depends”)!</a:t>
            </a:r>
          </a:p>
          <a:p>
            <a:pPr>
              <a:buFont typeface="Wingdings" panose="05000000000000000000" pitchFamily="2" charset="2"/>
              <a:buChar char="ü"/>
            </a:pPr>
            <a:endParaRPr lang="en-NZ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38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5FF1-FD5D-46A3-A2D4-A55919F1A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821" y="297890"/>
            <a:ext cx="10517710" cy="907926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Why Data Modeling matters?</a:t>
            </a:r>
            <a:endParaRPr lang="en-US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1E2F6-8CA4-4AC4-B749-EE7266B1B059}"/>
              </a:ext>
            </a:extLst>
          </p:cNvPr>
          <p:cNvSpPr txBox="1"/>
          <p:nvPr/>
        </p:nvSpPr>
        <p:spPr>
          <a:xfrm>
            <a:off x="1170774" y="1760433"/>
            <a:ext cx="8990176" cy="168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Import data “as-is”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Answer the business challenge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Reduce calculation complexity</a:t>
            </a:r>
            <a:endParaRPr lang="en-AT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7ABC4-7176-4989-A071-4CF7B2E6B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8454" y="1899227"/>
            <a:ext cx="2242132" cy="224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80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E1C9-3F81-486C-A714-741158A721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079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Query Folding – why should I care?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CA991-D971-4238-925A-EF1F1AE5F32B}"/>
              </a:ext>
            </a:extLst>
          </p:cNvPr>
          <p:cNvSpPr txBox="1">
            <a:spLocks/>
          </p:cNvSpPr>
          <p:nvPr/>
        </p:nvSpPr>
        <p:spPr>
          <a:xfrm>
            <a:off x="619645" y="1825625"/>
            <a:ext cx="8800750" cy="213397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NZ" sz="3200" dirty="0"/>
              <a:t>Data refresh more efficient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3200" dirty="0"/>
              <a:t>With </a:t>
            </a:r>
            <a:r>
              <a:rPr lang="en-NZ" sz="3200" dirty="0" err="1"/>
              <a:t>DirectQuery</a:t>
            </a:r>
            <a:r>
              <a:rPr lang="en-NZ" sz="3200" dirty="0"/>
              <a:t>/Dual the query must fold!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3200" dirty="0"/>
              <a:t>Incremental refresh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3200" dirty="0"/>
              <a:t>ALL or NOTHING?</a:t>
            </a:r>
          </a:p>
          <a:p>
            <a:pPr>
              <a:buFont typeface="Wingdings" panose="05000000000000000000" pitchFamily="2" charset="2"/>
              <a:buChar char="ü"/>
            </a:pPr>
            <a:endParaRPr lang="en-NZ" dirty="0"/>
          </a:p>
        </p:txBody>
      </p:sp>
      <p:sp>
        <p:nvSpPr>
          <p:cNvPr id="4" name="Flowchart: Summing Junction 3">
            <a:extLst>
              <a:ext uri="{FF2B5EF4-FFF2-40B4-BE49-F238E27FC236}">
                <a16:creationId xmlns:a16="http://schemas.microsoft.com/office/drawing/2014/main" id="{40840F3D-A664-4D37-8863-BA62E358DFE6}"/>
              </a:ext>
            </a:extLst>
          </p:cNvPr>
          <p:cNvSpPr/>
          <p:nvPr/>
        </p:nvSpPr>
        <p:spPr>
          <a:xfrm>
            <a:off x="943276" y="3291840"/>
            <a:ext cx="3089709" cy="587141"/>
          </a:xfrm>
          <a:prstGeom prst="flowChartSummingJunction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5C10A-13D2-434D-819D-9D16E9979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181" y="1453414"/>
            <a:ext cx="2311619" cy="468750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409C95-5BDB-4726-A205-A68075C3FA66}"/>
              </a:ext>
            </a:extLst>
          </p:cNvPr>
          <p:cNvSpPr/>
          <p:nvPr/>
        </p:nvSpPr>
        <p:spPr>
          <a:xfrm>
            <a:off x="10058400" y="2338939"/>
            <a:ext cx="1145406" cy="49778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7575C4-78B8-4FDC-9747-0BE4E778172D}"/>
              </a:ext>
            </a:extLst>
          </p:cNvPr>
          <p:cNvSpPr/>
          <p:nvPr/>
        </p:nvSpPr>
        <p:spPr>
          <a:xfrm>
            <a:off x="10058400" y="2926081"/>
            <a:ext cx="1145406" cy="3657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DCC42-137D-4295-A798-77B85CD9E053}"/>
              </a:ext>
            </a:extLst>
          </p:cNvPr>
          <p:cNvSpPr txBox="1"/>
          <p:nvPr/>
        </p:nvSpPr>
        <p:spPr>
          <a:xfrm>
            <a:off x="619645" y="4115230"/>
            <a:ext cx="4210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Slow report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Slow visuals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Large data model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C6BBC-E055-4571-8307-764FCB4CDF07}"/>
              </a:ext>
            </a:extLst>
          </p:cNvPr>
          <p:cNvSpPr txBox="1"/>
          <p:nvPr/>
        </p:nvSpPr>
        <p:spPr>
          <a:xfrm>
            <a:off x="907563" y="5658009"/>
            <a:ext cx="10664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IT‘S NOT BECAUSE OF QUERY (NON)FOLDING!!!</a:t>
            </a:r>
            <a:endParaRPr lang="en-US" sz="2800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19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943A-4637-499F-87D1-FECB8791B9D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318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How do you know if the query folds?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72A87-FD17-42CA-8B3D-ED56134A5F95}"/>
              </a:ext>
            </a:extLst>
          </p:cNvPr>
          <p:cNvSpPr txBox="1">
            <a:spLocks/>
          </p:cNvSpPr>
          <p:nvPr/>
        </p:nvSpPr>
        <p:spPr>
          <a:xfrm>
            <a:off x="207251" y="1732368"/>
            <a:ext cx="8800750" cy="285591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NZ" dirty="0"/>
              <a:t>View Native Query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NZ" dirty="0"/>
              <a:t>It’s not 100% correct!!!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NZ" dirty="0"/>
              <a:t>Use Query Diagnostics in PQ Editor or SQL Server Profiler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NZ" dirty="0"/>
              <a:t>New feature in Power Query Online!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1BE1D-4625-4501-891F-FC4B4F059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320" y="4828420"/>
            <a:ext cx="3874203" cy="1547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5478B-67FA-4D90-8F93-D8497E926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566" y="1396449"/>
            <a:ext cx="1401389" cy="2992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5FA1D-4391-4B23-81B5-8CDFB394B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394" y="1400862"/>
            <a:ext cx="1594264" cy="298791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FE26612-7A3A-4773-8B71-69B6EEB61FFF}"/>
              </a:ext>
            </a:extLst>
          </p:cNvPr>
          <p:cNvSpPr/>
          <p:nvPr/>
        </p:nvSpPr>
        <p:spPr>
          <a:xfrm rot="17569096">
            <a:off x="7663235" y="4404860"/>
            <a:ext cx="2138684" cy="5926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4E316F2-6513-460B-A912-158E65864A34}"/>
              </a:ext>
            </a:extLst>
          </p:cNvPr>
          <p:cNvSpPr/>
          <p:nvPr/>
        </p:nvSpPr>
        <p:spPr>
          <a:xfrm rot="15383142">
            <a:off x="10582971" y="4839449"/>
            <a:ext cx="2138684" cy="59261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DA0E4B-C49E-449D-826B-3E2582CA9D7F}"/>
              </a:ext>
            </a:extLst>
          </p:cNvPr>
          <p:cNvSpPr txBox="1"/>
          <p:nvPr/>
        </p:nvSpPr>
        <p:spPr>
          <a:xfrm>
            <a:off x="9029230" y="5017454"/>
            <a:ext cx="2305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200" dirty="0"/>
              <a:t>PROBABLY!!!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4510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BA80-DBEC-4EF7-B8DB-E2F4E9A5FE9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77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Devil is in the details!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3F05D-02C6-4AD1-84A0-20FC353AF39C}"/>
              </a:ext>
            </a:extLst>
          </p:cNvPr>
          <p:cNvSpPr txBox="1">
            <a:spLocks/>
          </p:cNvSpPr>
          <p:nvPr/>
        </p:nvSpPr>
        <p:spPr>
          <a:xfrm>
            <a:off x="553673" y="1454233"/>
            <a:ext cx="8603487" cy="9464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NZ" sz="3200" dirty="0"/>
              <a:t>Little nuances can make a big difference!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6AF56-675C-45DD-A789-5CF169C9C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9" y="2587437"/>
            <a:ext cx="3378468" cy="300308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D40BF7-EE58-4F0E-B5DE-FE59B8E686B7}"/>
              </a:ext>
            </a:extLst>
          </p:cNvPr>
          <p:cNvSpPr txBox="1">
            <a:spLocks/>
          </p:cNvSpPr>
          <p:nvPr/>
        </p:nvSpPr>
        <p:spPr>
          <a:xfrm rot="19878863">
            <a:off x="7499806" y="2623243"/>
            <a:ext cx="4400416" cy="946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sz="6000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322734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B11A-462D-4731-9F9E-81D970172C17}"/>
              </a:ext>
            </a:extLst>
          </p:cNvPr>
          <p:cNvSpPr txBox="1">
            <a:spLocks/>
          </p:cNvSpPr>
          <p:nvPr/>
        </p:nvSpPr>
        <p:spPr>
          <a:xfrm>
            <a:off x="838200" y="2637693"/>
            <a:ext cx="10515600" cy="7913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Devil #1 – Change Data Type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75829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B11A-462D-4731-9F9E-81D970172C17}"/>
              </a:ext>
            </a:extLst>
          </p:cNvPr>
          <p:cNvSpPr txBox="1">
            <a:spLocks/>
          </p:cNvSpPr>
          <p:nvPr/>
        </p:nvSpPr>
        <p:spPr>
          <a:xfrm>
            <a:off x="838200" y="2637693"/>
            <a:ext cx="10515600" cy="7913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Devil #2 – Native SQL query</a:t>
            </a:r>
            <a:endParaRPr lang="en-N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8EC3F2-5DE4-4590-9841-B7E90739D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35" y="3575657"/>
            <a:ext cx="2527530" cy="278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5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B11A-462D-4731-9F9E-81D970172C17}"/>
              </a:ext>
            </a:extLst>
          </p:cNvPr>
          <p:cNvSpPr txBox="1">
            <a:spLocks/>
          </p:cNvSpPr>
          <p:nvPr/>
        </p:nvSpPr>
        <p:spPr>
          <a:xfrm>
            <a:off x="838200" y="2637693"/>
            <a:ext cx="10515600" cy="1467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Devil #3 – When View Native Query lies…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642280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B11A-462D-4731-9F9E-81D970172C17}"/>
              </a:ext>
            </a:extLst>
          </p:cNvPr>
          <p:cNvSpPr txBox="1">
            <a:spLocks/>
          </p:cNvSpPr>
          <p:nvPr/>
        </p:nvSpPr>
        <p:spPr>
          <a:xfrm>
            <a:off x="838200" y="2637693"/>
            <a:ext cx="10515600" cy="1467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Query folding – why should I care? Part 2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04793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B11A-462D-4731-9F9E-81D970172C17}"/>
              </a:ext>
            </a:extLst>
          </p:cNvPr>
          <p:cNvSpPr txBox="1">
            <a:spLocks/>
          </p:cNvSpPr>
          <p:nvPr/>
        </p:nvSpPr>
        <p:spPr>
          <a:xfrm>
            <a:off x="838200" y="2637693"/>
            <a:ext cx="10515600" cy="1467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Visualizing Data Refresh process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- Demo -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211703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8D75D-AD6E-4387-8CE9-5F402319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760"/>
          </a:xfrm>
        </p:spPr>
        <p:txBody>
          <a:bodyPr/>
          <a:lstStyle/>
          <a:p>
            <a:pPr algn="ctr"/>
            <a:r>
              <a:rPr lang="en-US" dirty="0"/>
              <a:t>Data Refresh process - Best practices</a:t>
            </a:r>
            <a:endParaRPr lang="en-AT" dirty="0"/>
          </a:p>
        </p:txBody>
      </p:sp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4E6049D4-08CC-4512-ABC6-A12B0460E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7000" y="1084386"/>
            <a:ext cx="1521068" cy="1521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23050D-3DFE-4A4C-BEC1-5983B40F1C95}"/>
              </a:ext>
            </a:extLst>
          </p:cNvPr>
          <p:cNvSpPr txBox="1"/>
          <p:nvPr/>
        </p:nvSpPr>
        <p:spPr>
          <a:xfrm>
            <a:off x="475861" y="1563612"/>
            <a:ext cx="10022154" cy="368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https://dax.tips/2021/02/15/visualise-your-power-bi-refresh/</a:t>
            </a:r>
            <a:endParaRPr lang="de-AT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de-AT" sz="2400" dirty="0">
                <a:latin typeface="Segoe UI" panose="020B0502040204020203" pitchFamily="34" charset="0"/>
                <a:cs typeface="Segoe UI" panose="020B0502040204020203" pitchFamily="34" charset="0"/>
              </a:rPr>
              <a:t>Push transformations/calculations as close to a data source as possible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de-AT" sz="2400" dirty="0">
                <a:latin typeface="Segoe UI" panose="020B0502040204020203" pitchFamily="34" charset="0"/>
                <a:cs typeface="Segoe UI" panose="020B0502040204020203" pitchFamily="34" charset="0"/>
              </a:rPr>
              <a:t>Create database views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de-AT" sz="2400" dirty="0">
                <a:latin typeface="Segoe UI" panose="020B0502040204020203" pitchFamily="34" charset="0"/>
                <a:cs typeface="Segoe UI" panose="020B0502040204020203" pitchFamily="34" charset="0"/>
              </a:rPr>
              <a:t>ALL or NOTHING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de-AT" sz="2400" dirty="0">
                <a:latin typeface="Segoe UI" panose="020B0502040204020203" pitchFamily="34" charset="0"/>
                <a:cs typeface="Segoe UI" panose="020B0502040204020203" pitchFamily="34" charset="0"/>
              </a:rPr>
              <a:t>Turn off Allow data preview to download in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246067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B537C7-13D4-40A0-A82D-E2A091CD5F34}"/>
              </a:ext>
            </a:extLst>
          </p:cNvPr>
          <p:cNvSpPr txBox="1"/>
          <p:nvPr/>
        </p:nvSpPr>
        <p:spPr>
          <a:xfrm>
            <a:off x="226378" y="365904"/>
            <a:ext cx="11176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4400" dirty="0">
                <a:latin typeface="Segoe UI Black" panose="020B0A02040204020203" pitchFamily="34" charset="0"/>
                <a:ea typeface="Segoe UI Black" panose="020B0A02040204020203" pitchFamily="34" charset="0"/>
              </a:rPr>
              <a:t>DATA REFRESH PROCESS GOLDEN RULE</a:t>
            </a:r>
            <a:endParaRPr lang="en-US" sz="4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8AA35F-3006-43D7-B562-D53FEB06963F}"/>
              </a:ext>
            </a:extLst>
          </p:cNvPr>
          <p:cNvSpPr txBox="1"/>
          <p:nvPr/>
        </p:nvSpPr>
        <p:spPr>
          <a:xfrm>
            <a:off x="1138108" y="3560854"/>
            <a:ext cx="10163167" cy="1681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AT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„Push transformations and calculations as upstream as possible, </a:t>
            </a:r>
          </a:p>
          <a:p>
            <a:pPr algn="ctr">
              <a:lnSpc>
                <a:spcPct val="200000"/>
              </a:lnSpc>
            </a:pPr>
            <a:r>
              <a:rPr lang="de-AT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and as downstream as necessary!“</a:t>
            </a:r>
            <a:endParaRPr lang="en-US" sz="28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71425F6-B2D7-4594-BE77-99E130233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325" y="1012235"/>
            <a:ext cx="3311502" cy="2562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21A0B9-E57B-40DE-BF2C-61BFA13338C4}"/>
              </a:ext>
            </a:extLst>
          </p:cNvPr>
          <p:cNvSpPr txBox="1"/>
          <p:nvPr/>
        </p:nvSpPr>
        <p:spPr>
          <a:xfrm>
            <a:off x="8076684" y="5500571"/>
            <a:ext cx="2146184" cy="36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799" i="1" dirty="0">
                <a:latin typeface="Segoe UI" panose="020B0502040204020203" pitchFamily="34" charset="0"/>
                <a:cs typeface="Segoe UI" panose="020B0502040204020203" pitchFamily="34" charset="0"/>
              </a:rPr>
              <a:t>Matthew Roche</a:t>
            </a:r>
            <a:endParaRPr lang="en-US" sz="1799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817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5FF1-FD5D-46A3-A2D4-A55919F1A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821" y="297890"/>
            <a:ext cx="10517710" cy="907926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Star schema in a nutshell</a:t>
            </a:r>
            <a:endParaRPr lang="en-US" dirty="0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37FB3C-E8F3-4198-BB78-3C8D1124705A}"/>
              </a:ext>
            </a:extLst>
          </p:cNvPr>
          <p:cNvSpPr txBox="1"/>
          <p:nvPr/>
        </p:nvSpPr>
        <p:spPr>
          <a:xfrm>
            <a:off x="885869" y="1386667"/>
            <a:ext cx="10271613" cy="168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Dimension tables help us to analyze the things we measure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</a:p>
          <a:p>
            <a:pPr marL="342900" indent="-342900" algn="l" rtl="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things we measure are stored in fact tables (most of the time). </a:t>
            </a:r>
          </a:p>
          <a:p>
            <a:pPr marL="342900" indent="-342900" algn="l" rtl="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There can be more than one fact table</a:t>
            </a:r>
            <a:endParaRPr lang="en-US" sz="2400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CEA19D-15E0-4479-8C21-933DA7656F06}"/>
              </a:ext>
            </a:extLst>
          </p:cNvPr>
          <p:cNvSpPr txBox="1"/>
          <p:nvPr/>
        </p:nvSpPr>
        <p:spPr>
          <a:xfrm>
            <a:off x="885869" y="3701562"/>
            <a:ext cx="94627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2400" b="0" i="0" u="none" strike="noStrike" dirty="0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Star Schema - The complete reference</a:t>
            </a:r>
            <a:r>
              <a:rPr lang="en-US" sz="2400" b="0" i="0" dirty="0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​” - </a:t>
            </a:r>
            <a:r>
              <a:rPr lang="en-US" sz="2400" b="0" i="1" u="none" strike="noStrike" dirty="0">
                <a:solidFill>
                  <a:schemeClr val="accent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Christopher Adamson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0" i="1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 a dimensional design, measurements are called facts, and context descriptors are called dimensions.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lang="en-AT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10DC85-ED21-400C-B876-AA087EF5C070}"/>
              </a:ext>
            </a:extLst>
          </p:cNvPr>
          <p:cNvSpPr txBox="1"/>
          <p:nvPr/>
        </p:nvSpPr>
        <p:spPr>
          <a:xfrm>
            <a:off x="1017710" y="5577425"/>
            <a:ext cx="4662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Star schema importance for Power BI - MS Docs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353563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54EF-2E90-45F6-938F-CAD4D00D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310"/>
            <a:ext cx="10515600" cy="661242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LUNCH BREAK</a:t>
            </a:r>
            <a:endParaRPr lang="en-AT" sz="4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3905F0-D3DE-4944-9093-2C4450F07606}"/>
              </a:ext>
            </a:extLst>
          </p:cNvPr>
          <p:cNvSpPr txBox="1">
            <a:spLocks/>
          </p:cNvSpPr>
          <p:nvPr/>
        </p:nvSpPr>
        <p:spPr>
          <a:xfrm>
            <a:off x="838200" y="5033169"/>
            <a:ext cx="10515600" cy="661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sz="4800" dirty="0"/>
              <a:t>Bon </a:t>
            </a:r>
            <a:r>
              <a:rPr lang="en-US" sz="4800" dirty="0" err="1"/>
              <a:t>Apetit</a:t>
            </a:r>
            <a:r>
              <a:rPr lang="en-US" sz="4800" dirty="0"/>
              <a:t>!</a:t>
            </a:r>
            <a:endParaRPr lang="en-AT" sz="4800" dirty="0"/>
          </a:p>
        </p:txBody>
      </p:sp>
      <p:pic>
        <p:nvPicPr>
          <p:cNvPr id="4" name="Graphic 3" descr="Restaurant with solid fill">
            <a:extLst>
              <a:ext uri="{FF2B5EF4-FFF2-40B4-BE49-F238E27FC236}">
                <a16:creationId xmlns:a16="http://schemas.microsoft.com/office/drawing/2014/main" id="{85E6405D-E92A-4BF2-AF64-0F6E9C06C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1727" y="1512277"/>
            <a:ext cx="2728546" cy="27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4194-F176-4116-9BEF-58D11EC79AE9}"/>
              </a:ext>
            </a:extLst>
          </p:cNvPr>
          <p:cNvSpPr txBox="1">
            <a:spLocks/>
          </p:cNvSpPr>
          <p:nvPr/>
        </p:nvSpPr>
        <p:spPr>
          <a:xfrm>
            <a:off x="5162550" y="2767758"/>
            <a:ext cx="7734300" cy="6612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sz="4800" dirty="0"/>
              <a:t>AGGREGATIONS</a:t>
            </a:r>
            <a:endParaRPr lang="en-AT" sz="4800" dirty="0"/>
          </a:p>
        </p:txBody>
      </p:sp>
      <p:pic>
        <p:nvPicPr>
          <p:cNvPr id="4" name="Picture 3" descr="Dominoes falling in a row">
            <a:extLst>
              <a:ext uri="{FF2B5EF4-FFF2-40B4-BE49-F238E27FC236}">
                <a16:creationId xmlns:a16="http://schemas.microsoft.com/office/drawing/2014/main" id="{2BF51951-7DF1-4350-BB19-74A222379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864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823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CA96-DF99-45CF-A8A4-C4DAF7DE5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769854"/>
          </a:xfrm>
        </p:spPr>
        <p:txBody>
          <a:bodyPr anchor="b">
            <a:normAutofit/>
          </a:bodyPr>
          <a:lstStyle/>
          <a:p>
            <a:pPr algn="ctr"/>
            <a:r>
              <a:rPr lang="en-AT" dirty="0"/>
              <a:t>Aggregations</a:t>
            </a:r>
            <a:endParaRPr lang="en-US" dirty="0"/>
          </a:p>
        </p:txBody>
      </p:sp>
      <p:pic>
        <p:nvPicPr>
          <p:cNvPr id="6" name="Picture 4" descr="White puzzle with one red piece">
            <a:extLst>
              <a:ext uri="{FF2B5EF4-FFF2-40B4-BE49-F238E27FC236}">
                <a16:creationId xmlns:a16="http://schemas.microsoft.com/office/drawing/2014/main" id="{FD408EAC-3E84-47E4-BAED-7BB9276E3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82" r="32578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1F7FB-E07F-429C-9C7E-71A22CAA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4341" y="1932900"/>
            <a:ext cx="7936289" cy="3236977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cs typeface="Calibri"/>
              </a:rPr>
              <a:t>Why do I need aggregations? </a:t>
            </a:r>
            <a:endParaRPr lang="en-AT" dirty="0"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cs typeface="Calibri"/>
              </a:rPr>
              <a:t>What’s the benefit of having two identical tables in the data model?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ea typeface="+mn-lt"/>
                <a:cs typeface="Calibri"/>
              </a:rPr>
              <a:t>User-defined vs Automatic Aggregations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4260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</a:rPr>
              <a:t>Large Fact Table</a:t>
            </a: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F6CEE4CB-BD78-42F2-8F63-4BDD78344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969595"/>
              </p:ext>
            </p:extLst>
          </p:nvPr>
        </p:nvGraphicFramePr>
        <p:xfrm>
          <a:off x="638881" y="1859749"/>
          <a:ext cx="11154647" cy="358635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318072">
                  <a:extLst>
                    <a:ext uri="{9D8B030D-6E8A-4147-A177-3AD203B41FA5}">
                      <a16:colId xmlns:a16="http://schemas.microsoft.com/office/drawing/2014/main" val="2433860385"/>
                    </a:ext>
                  </a:extLst>
                </a:gridCol>
                <a:gridCol w="2318072">
                  <a:extLst>
                    <a:ext uri="{9D8B030D-6E8A-4147-A177-3AD203B41FA5}">
                      <a16:colId xmlns:a16="http://schemas.microsoft.com/office/drawing/2014/main" val="2141867976"/>
                    </a:ext>
                  </a:extLst>
                </a:gridCol>
                <a:gridCol w="2703616">
                  <a:extLst>
                    <a:ext uri="{9D8B030D-6E8A-4147-A177-3AD203B41FA5}">
                      <a16:colId xmlns:a16="http://schemas.microsoft.com/office/drawing/2014/main" val="1126806626"/>
                    </a:ext>
                  </a:extLst>
                </a:gridCol>
                <a:gridCol w="3814887">
                  <a:extLst>
                    <a:ext uri="{9D8B030D-6E8A-4147-A177-3AD203B41FA5}">
                      <a16:colId xmlns:a16="http://schemas.microsoft.com/office/drawing/2014/main" val="2961037149"/>
                    </a:ext>
                  </a:extLst>
                </a:gridCol>
              </a:tblGrid>
              <a:tr h="576287">
                <a:tc>
                  <a:txBody>
                    <a:bodyPr/>
                    <a:lstStyle/>
                    <a:p>
                      <a:pPr algn="ctr"/>
                      <a:r>
                        <a:rPr lang="en-AT" sz="2700">
                          <a:solidFill>
                            <a:schemeClr val="accent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Date</a:t>
                      </a:r>
                      <a:endParaRPr lang="en-US" sz="2700">
                        <a:solidFill>
                          <a:schemeClr val="accent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51454" marB="5145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700">
                          <a:solidFill>
                            <a:schemeClr val="accent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Customer ID</a:t>
                      </a:r>
                      <a:endParaRPr lang="en-US" sz="2700">
                        <a:solidFill>
                          <a:schemeClr val="accent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51454" marB="5145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700">
                          <a:solidFill>
                            <a:schemeClr val="accent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Product ID</a:t>
                      </a:r>
                      <a:endParaRPr lang="en-US" sz="2700">
                        <a:solidFill>
                          <a:schemeClr val="accent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51454" marB="5145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700">
                          <a:solidFill>
                            <a:schemeClr val="accent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Sales Amount</a:t>
                      </a:r>
                      <a:endParaRPr lang="en-US" sz="2700">
                        <a:solidFill>
                          <a:schemeClr val="accent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51454" marB="51454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472197"/>
                  </a:ext>
                </a:extLst>
              </a:tr>
              <a:tr h="602014">
                <a:tc>
                  <a:txBody>
                    <a:bodyPr/>
                    <a:lstStyle/>
                    <a:p>
                      <a:pPr algn="ctr"/>
                      <a:r>
                        <a:rPr lang="en-AT" sz="2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2021-10-12</a:t>
                      </a:r>
                      <a:endParaRPr lang="en-US" sz="2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102908" marB="102908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123</a:t>
                      </a:r>
                      <a:endParaRPr lang="en-US" sz="2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102908" marB="10290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  <a:endParaRPr lang="en-US" sz="2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102908" marB="10290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  <a:endParaRPr lang="en-US" sz="2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102908" marB="10290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5251425"/>
                  </a:ext>
                </a:extLst>
              </a:tr>
              <a:tr h="602014">
                <a:tc>
                  <a:txBody>
                    <a:bodyPr/>
                    <a:lstStyle/>
                    <a:p>
                      <a:pPr algn="ctr"/>
                      <a:r>
                        <a:rPr lang="en-AT" sz="2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2021-10-12</a:t>
                      </a:r>
                      <a:endParaRPr lang="en-US" sz="2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102908" marB="102908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456</a:t>
                      </a:r>
                      <a:endParaRPr lang="en-US" sz="2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102908" marB="10290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  <a:endParaRPr lang="en-US" sz="2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102908" marB="10290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</a:t>
                      </a:r>
                      <a:endParaRPr lang="en-US" sz="2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102908" marB="10290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5784902"/>
                  </a:ext>
                </a:extLst>
              </a:tr>
              <a:tr h="602014">
                <a:tc>
                  <a:txBody>
                    <a:bodyPr/>
                    <a:lstStyle/>
                    <a:p>
                      <a:pPr algn="ctr"/>
                      <a:r>
                        <a:rPr lang="en-AT" sz="2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2021-10-12</a:t>
                      </a:r>
                      <a:endParaRPr lang="en-US" sz="2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102908" marB="102908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789</a:t>
                      </a:r>
                      <a:endParaRPr lang="en-US" sz="2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102908" marB="10290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  <a:endParaRPr lang="en-US" sz="2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102908" marB="10290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</a:t>
                      </a:r>
                      <a:endParaRPr lang="en-US" sz="2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102908" marB="10290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0707398"/>
                  </a:ext>
                </a:extLst>
              </a:tr>
              <a:tr h="602014">
                <a:tc>
                  <a:txBody>
                    <a:bodyPr/>
                    <a:lstStyle/>
                    <a:p>
                      <a:pPr algn="ctr"/>
                      <a:r>
                        <a:rPr lang="en-AT" sz="2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2021-10-13</a:t>
                      </a:r>
                      <a:endParaRPr lang="en-US" sz="2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102908" marB="102908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123</a:t>
                      </a:r>
                      <a:endParaRPr lang="en-US" sz="2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102908" marB="10290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  <a:endParaRPr lang="en-US" sz="2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102908" marB="10290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</a:t>
                      </a:r>
                      <a:endParaRPr lang="en-US" sz="2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102908" marB="10290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042816"/>
                  </a:ext>
                </a:extLst>
              </a:tr>
              <a:tr h="602014">
                <a:tc>
                  <a:txBody>
                    <a:bodyPr/>
                    <a:lstStyle/>
                    <a:p>
                      <a:pPr algn="ctr"/>
                      <a:r>
                        <a:rPr lang="en-AT" sz="2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2021-10-13</a:t>
                      </a:r>
                      <a:endParaRPr lang="en-US" sz="2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102908" marB="102908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456</a:t>
                      </a:r>
                      <a:endParaRPr lang="en-US" sz="2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102908" marB="10290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  <a:endParaRPr lang="en-US" sz="2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102908" marB="10290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  <a:endParaRPr lang="en-US" sz="2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2908" marR="102908" marT="102908" marB="10290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370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707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7859"/>
          </a:xfrm>
        </p:spPr>
        <p:txBody>
          <a:bodyPr/>
          <a:lstStyle/>
          <a:p>
            <a:pPr algn="ctr"/>
            <a:r>
              <a:rPr lang="en-AT" dirty="0"/>
              <a:t>Create Aggregated Tables</a:t>
            </a:r>
            <a:endParaRPr lang="en-US" dirty="0"/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F6CEE4CB-BD78-42F2-8F63-4BDD78344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170851"/>
              </p:ext>
            </p:extLst>
          </p:nvPr>
        </p:nvGraphicFramePr>
        <p:xfrm>
          <a:off x="557209" y="1372984"/>
          <a:ext cx="3844509" cy="955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73161">
                  <a:extLst>
                    <a:ext uri="{9D8B030D-6E8A-4147-A177-3AD203B41FA5}">
                      <a16:colId xmlns:a16="http://schemas.microsoft.com/office/drawing/2014/main" val="2433860385"/>
                    </a:ext>
                  </a:extLst>
                </a:gridCol>
                <a:gridCol w="2471348">
                  <a:extLst>
                    <a:ext uri="{9D8B030D-6E8A-4147-A177-3AD203B41FA5}">
                      <a16:colId xmlns:a16="http://schemas.microsoft.com/office/drawing/2014/main" val="296103714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AT" sz="1600" dirty="0">
                          <a:solidFill>
                            <a:schemeClr val="accent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Date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600">
                          <a:solidFill>
                            <a:schemeClr val="accent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Sales Amount</a:t>
                      </a:r>
                      <a:endParaRPr lang="en-US" sz="1600">
                        <a:solidFill>
                          <a:schemeClr val="accent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472197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2021-10-12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80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5251425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2021-10-13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</a:t>
                      </a:r>
                      <a:endParaRPr lang="en-US" sz="13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5784902"/>
                  </a:ext>
                </a:extLst>
              </a:tr>
            </a:tbl>
          </a:graphicData>
        </a:graphic>
      </p:graphicFrame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1F4DF712-E3A8-4E22-B4CB-5640180F1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03389"/>
              </p:ext>
            </p:extLst>
          </p:nvPr>
        </p:nvGraphicFramePr>
        <p:xfrm>
          <a:off x="5098287" y="2599577"/>
          <a:ext cx="6819217" cy="198121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73161">
                  <a:extLst>
                    <a:ext uri="{9D8B030D-6E8A-4147-A177-3AD203B41FA5}">
                      <a16:colId xmlns:a16="http://schemas.microsoft.com/office/drawing/2014/main" val="2433860385"/>
                    </a:ext>
                  </a:extLst>
                </a:gridCol>
                <a:gridCol w="1373161">
                  <a:extLst>
                    <a:ext uri="{9D8B030D-6E8A-4147-A177-3AD203B41FA5}">
                      <a16:colId xmlns:a16="http://schemas.microsoft.com/office/drawing/2014/main" val="2141867976"/>
                    </a:ext>
                  </a:extLst>
                </a:gridCol>
                <a:gridCol w="1601547">
                  <a:extLst>
                    <a:ext uri="{9D8B030D-6E8A-4147-A177-3AD203B41FA5}">
                      <a16:colId xmlns:a16="http://schemas.microsoft.com/office/drawing/2014/main" val="1126806626"/>
                    </a:ext>
                  </a:extLst>
                </a:gridCol>
                <a:gridCol w="2471348">
                  <a:extLst>
                    <a:ext uri="{9D8B030D-6E8A-4147-A177-3AD203B41FA5}">
                      <a16:colId xmlns:a16="http://schemas.microsoft.com/office/drawing/2014/main" val="296103714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AT" sz="1600">
                          <a:solidFill>
                            <a:schemeClr val="accent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Date</a:t>
                      </a:r>
                      <a:endParaRPr lang="en-US" sz="1600">
                        <a:solidFill>
                          <a:schemeClr val="accent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>
                          <a:solidFill>
                            <a:schemeClr val="accent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Customer ID</a:t>
                      </a:r>
                      <a:endParaRPr lang="en-US" sz="1600">
                        <a:solidFill>
                          <a:schemeClr val="accent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600">
                          <a:solidFill>
                            <a:schemeClr val="accent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Product ID</a:t>
                      </a:r>
                      <a:endParaRPr lang="en-US" sz="1600">
                        <a:solidFill>
                          <a:schemeClr val="accent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600">
                          <a:solidFill>
                            <a:schemeClr val="accent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Sales Amount</a:t>
                      </a:r>
                      <a:endParaRPr lang="en-US" sz="1600">
                        <a:solidFill>
                          <a:schemeClr val="accent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472197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2021-10-12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123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5251425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2021-10-12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456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5784902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2021-10-12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789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0707398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2021-10-13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123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042816"/>
                  </a:ext>
                </a:extLst>
              </a:tr>
              <a:tr h="375935"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2021-10-13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456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  <a:endParaRPr lang="en-US" sz="13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370808"/>
                  </a:ext>
                </a:extLst>
              </a:tr>
            </a:tbl>
          </a:graphicData>
        </a:graphic>
      </p:graphicFrame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AC604D78-A480-4AAD-BE84-C08ECA061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221359"/>
              </p:ext>
            </p:extLst>
          </p:nvPr>
        </p:nvGraphicFramePr>
        <p:xfrm>
          <a:off x="557208" y="2825864"/>
          <a:ext cx="3844509" cy="12801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73161">
                  <a:extLst>
                    <a:ext uri="{9D8B030D-6E8A-4147-A177-3AD203B41FA5}">
                      <a16:colId xmlns:a16="http://schemas.microsoft.com/office/drawing/2014/main" val="2433860385"/>
                    </a:ext>
                  </a:extLst>
                </a:gridCol>
                <a:gridCol w="2471348">
                  <a:extLst>
                    <a:ext uri="{9D8B030D-6E8A-4147-A177-3AD203B41FA5}">
                      <a16:colId xmlns:a16="http://schemas.microsoft.com/office/drawing/2014/main" val="296103714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AT" sz="1600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Product ID</a:t>
                      </a:r>
                      <a:endParaRPr lang="en-US" sz="1600" dirty="0">
                        <a:solidFill>
                          <a:schemeClr val="accent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60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Sales Amount</a:t>
                      </a:r>
                      <a:endParaRPr lang="en-US" sz="1600">
                        <a:solidFill>
                          <a:schemeClr val="accent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472197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5251425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70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5784902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</a:t>
                      </a:r>
                      <a:endParaRPr lang="en-US" sz="13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116712"/>
                  </a:ext>
                </a:extLst>
              </a:tr>
            </a:tbl>
          </a:graphicData>
        </a:graphic>
      </p:graphicFrame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3290E1C5-E351-4655-BE22-476F82562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235480"/>
              </p:ext>
            </p:extLst>
          </p:nvPr>
        </p:nvGraphicFramePr>
        <p:xfrm>
          <a:off x="557209" y="4529977"/>
          <a:ext cx="3844509" cy="12801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73161">
                  <a:extLst>
                    <a:ext uri="{9D8B030D-6E8A-4147-A177-3AD203B41FA5}">
                      <a16:colId xmlns:a16="http://schemas.microsoft.com/office/drawing/2014/main" val="2433860385"/>
                    </a:ext>
                  </a:extLst>
                </a:gridCol>
                <a:gridCol w="2471348">
                  <a:extLst>
                    <a:ext uri="{9D8B030D-6E8A-4147-A177-3AD203B41FA5}">
                      <a16:colId xmlns:a16="http://schemas.microsoft.com/office/drawing/2014/main" val="296103714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AT" sz="1600" dirty="0">
                          <a:solidFill>
                            <a:schemeClr val="accent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Customer ID</a:t>
                      </a:r>
                      <a:endParaRPr lang="en-US" sz="1600" dirty="0">
                        <a:solidFill>
                          <a:schemeClr val="accent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600">
                          <a:solidFill>
                            <a:schemeClr val="accent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Sales Amount</a:t>
                      </a:r>
                      <a:endParaRPr lang="en-US" sz="1600">
                        <a:solidFill>
                          <a:schemeClr val="accent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472197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123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5251425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456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5784902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789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</a:t>
                      </a:r>
                      <a:endParaRPr lang="en-US" sz="13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116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63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549" y="213087"/>
            <a:ext cx="11814899" cy="833127"/>
          </a:xfrm>
        </p:spPr>
        <p:txBody>
          <a:bodyPr>
            <a:normAutofit/>
          </a:bodyPr>
          <a:lstStyle/>
          <a:p>
            <a:pPr algn="ctr"/>
            <a:r>
              <a:rPr lang="en-AT" sz="4000" dirty="0"/>
              <a:t>Instruct Power BI to Use Aggregated Tables</a:t>
            </a:r>
            <a:endParaRPr lang="en-US" sz="4000" dirty="0"/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F6CEE4CB-BD78-42F2-8F63-4BDD78344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094674"/>
              </p:ext>
            </p:extLst>
          </p:nvPr>
        </p:nvGraphicFramePr>
        <p:xfrm>
          <a:off x="7015435" y="1470167"/>
          <a:ext cx="3844509" cy="955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73161">
                  <a:extLst>
                    <a:ext uri="{9D8B030D-6E8A-4147-A177-3AD203B41FA5}">
                      <a16:colId xmlns:a16="http://schemas.microsoft.com/office/drawing/2014/main" val="2433860385"/>
                    </a:ext>
                  </a:extLst>
                </a:gridCol>
                <a:gridCol w="2471348">
                  <a:extLst>
                    <a:ext uri="{9D8B030D-6E8A-4147-A177-3AD203B41FA5}">
                      <a16:colId xmlns:a16="http://schemas.microsoft.com/office/drawing/2014/main" val="296103714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AT" sz="1600">
                          <a:solidFill>
                            <a:schemeClr val="accent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Date</a:t>
                      </a:r>
                      <a:endParaRPr lang="en-US" sz="1600">
                        <a:solidFill>
                          <a:schemeClr val="accent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600">
                          <a:solidFill>
                            <a:schemeClr val="accent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Sales Amount</a:t>
                      </a:r>
                      <a:endParaRPr lang="en-US" sz="1600">
                        <a:solidFill>
                          <a:schemeClr val="accent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472197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2021-10-12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80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5251425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2021-10-13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</a:t>
                      </a:r>
                      <a:endParaRPr lang="en-US" sz="13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5784902"/>
                  </a:ext>
                </a:extLst>
              </a:tr>
            </a:tbl>
          </a:graphicData>
        </a:graphic>
      </p:graphicFrame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AC604D78-A480-4AAD-BE84-C08ECA061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404638"/>
              </p:ext>
            </p:extLst>
          </p:nvPr>
        </p:nvGraphicFramePr>
        <p:xfrm>
          <a:off x="7015434" y="2923047"/>
          <a:ext cx="3844509" cy="12801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73161">
                  <a:extLst>
                    <a:ext uri="{9D8B030D-6E8A-4147-A177-3AD203B41FA5}">
                      <a16:colId xmlns:a16="http://schemas.microsoft.com/office/drawing/2014/main" val="2433860385"/>
                    </a:ext>
                  </a:extLst>
                </a:gridCol>
                <a:gridCol w="2471348">
                  <a:extLst>
                    <a:ext uri="{9D8B030D-6E8A-4147-A177-3AD203B41FA5}">
                      <a16:colId xmlns:a16="http://schemas.microsoft.com/office/drawing/2014/main" val="296103714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AT" sz="160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Product ID</a:t>
                      </a:r>
                      <a:endParaRPr lang="en-US" sz="1600">
                        <a:solidFill>
                          <a:schemeClr val="accent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60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Sales Amount</a:t>
                      </a:r>
                      <a:endParaRPr lang="en-US" sz="1600">
                        <a:solidFill>
                          <a:schemeClr val="accent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472197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5251425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70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5784902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</a:t>
                      </a:r>
                      <a:endParaRPr lang="en-US" sz="13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116712"/>
                  </a:ext>
                </a:extLst>
              </a:tr>
            </a:tbl>
          </a:graphicData>
        </a:graphic>
      </p:graphicFrame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3290E1C5-E351-4655-BE22-476F82562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976821"/>
              </p:ext>
            </p:extLst>
          </p:nvPr>
        </p:nvGraphicFramePr>
        <p:xfrm>
          <a:off x="7015435" y="4627160"/>
          <a:ext cx="3844509" cy="12801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73161">
                  <a:extLst>
                    <a:ext uri="{9D8B030D-6E8A-4147-A177-3AD203B41FA5}">
                      <a16:colId xmlns:a16="http://schemas.microsoft.com/office/drawing/2014/main" val="2433860385"/>
                    </a:ext>
                  </a:extLst>
                </a:gridCol>
                <a:gridCol w="2471348">
                  <a:extLst>
                    <a:ext uri="{9D8B030D-6E8A-4147-A177-3AD203B41FA5}">
                      <a16:colId xmlns:a16="http://schemas.microsoft.com/office/drawing/2014/main" val="296103714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AT" sz="1600" dirty="0">
                          <a:solidFill>
                            <a:schemeClr val="accent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Customer ID</a:t>
                      </a:r>
                      <a:endParaRPr lang="en-US" sz="1600" dirty="0">
                        <a:solidFill>
                          <a:schemeClr val="accent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600">
                          <a:solidFill>
                            <a:schemeClr val="accent6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Sales Amount</a:t>
                      </a:r>
                      <a:endParaRPr lang="en-US" sz="1600">
                        <a:solidFill>
                          <a:schemeClr val="accent6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472197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123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5251425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456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5784902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AT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789</a:t>
                      </a:r>
                      <a:endParaRPr lang="en-US" sz="13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</a:t>
                      </a:r>
                      <a:endParaRPr lang="en-US" sz="13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116712"/>
                  </a:ext>
                </a:extLst>
              </a:tr>
            </a:tbl>
          </a:graphicData>
        </a:graphic>
      </p:graphicFrame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2A145FD-B74A-4C97-9856-EA945707DEF5}"/>
              </a:ext>
            </a:extLst>
          </p:cNvPr>
          <p:cNvSpPr txBox="1">
            <a:spLocks/>
          </p:cNvSpPr>
          <p:nvPr/>
        </p:nvSpPr>
        <p:spPr>
          <a:xfrm>
            <a:off x="204186" y="3365951"/>
            <a:ext cx="5891814" cy="543832"/>
          </a:xfrm>
          <a:prstGeom prst="rect">
            <a:avLst/>
          </a:prstGeom>
        </p:spPr>
        <p:txBody>
          <a:bodyPr/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T" sz="2200">
                <a:latin typeface="Segoe UI" panose="020B0502040204020203" pitchFamily="34" charset="0"/>
                <a:cs typeface="Segoe UI" panose="020B0502040204020203" pitchFamily="34" charset="0"/>
              </a:rPr>
              <a:t>Make Power BI “aware” of aggregated tables</a:t>
            </a:r>
            <a:endParaRPr lang="en-US" sz="2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577C83-33AB-4C31-BF4F-0A0AEEAAD017}"/>
              </a:ext>
            </a:extLst>
          </p:cNvPr>
          <p:cNvCxnSpPr>
            <a:cxnSpLocks/>
          </p:cNvCxnSpPr>
          <p:nvPr/>
        </p:nvCxnSpPr>
        <p:spPr>
          <a:xfrm flipV="1">
            <a:off x="5977719" y="2010737"/>
            <a:ext cx="919435" cy="14182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65334D-415B-415C-9354-F42642018C4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096000" y="3637867"/>
            <a:ext cx="72788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2FE483-2ECB-4614-BE2B-A6A4A0AFC4E5}"/>
              </a:ext>
            </a:extLst>
          </p:cNvPr>
          <p:cNvCxnSpPr>
            <a:cxnSpLocks/>
          </p:cNvCxnSpPr>
          <p:nvPr/>
        </p:nvCxnSpPr>
        <p:spPr>
          <a:xfrm>
            <a:off x="5977719" y="3909783"/>
            <a:ext cx="919435" cy="102160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677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B11A-462D-4731-9F9E-81D970172C17}"/>
              </a:ext>
            </a:extLst>
          </p:cNvPr>
          <p:cNvSpPr txBox="1">
            <a:spLocks/>
          </p:cNvSpPr>
          <p:nvPr/>
        </p:nvSpPr>
        <p:spPr>
          <a:xfrm>
            <a:off x="838200" y="2286001"/>
            <a:ext cx="10515600" cy="2409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Create and manage aggregations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- Demo -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270613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29989F-BDF2-497E-A8BE-070523D5EA85}"/>
              </a:ext>
            </a:extLst>
          </p:cNvPr>
          <p:cNvSpPr txBox="1"/>
          <p:nvPr/>
        </p:nvSpPr>
        <p:spPr>
          <a:xfrm>
            <a:off x="4990887" y="874007"/>
            <a:ext cx="7201113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DAX CALCULATIONS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7FC7B-21FB-4618-8CDA-22C59DD0E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865"/>
            <a:ext cx="5220393" cy="62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997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B11A-462D-4731-9F9E-81D970172C17}"/>
              </a:ext>
            </a:extLst>
          </p:cNvPr>
          <p:cNvSpPr txBox="1">
            <a:spLocks/>
          </p:cNvSpPr>
          <p:nvPr/>
        </p:nvSpPr>
        <p:spPr>
          <a:xfrm>
            <a:off x="838200" y="2637693"/>
            <a:ext cx="10515600" cy="882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No deep-dive session on DAX!</a:t>
            </a:r>
            <a:endParaRPr lang="en-NZ" dirty="0"/>
          </a:p>
        </p:txBody>
      </p:sp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AD69DAE8-6572-4EF7-8817-C16D3C0C4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8616" y="142926"/>
            <a:ext cx="2494767" cy="249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50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B11A-462D-4731-9F9E-81D970172C17}"/>
              </a:ext>
            </a:extLst>
          </p:cNvPr>
          <p:cNvSpPr txBox="1">
            <a:spLocks/>
          </p:cNvSpPr>
          <p:nvPr/>
        </p:nvSpPr>
        <p:spPr>
          <a:xfrm>
            <a:off x="838199" y="533320"/>
            <a:ext cx="10515600" cy="7913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Identifying a bottleneck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85AA0-1AE6-4544-9FF1-EE8597A14908}"/>
              </a:ext>
            </a:extLst>
          </p:cNvPr>
          <p:cNvSpPr txBox="1">
            <a:spLocks/>
          </p:cNvSpPr>
          <p:nvPr/>
        </p:nvSpPr>
        <p:spPr>
          <a:xfrm>
            <a:off x="629276" y="1525044"/>
            <a:ext cx="10933447" cy="38805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3200" dirty="0"/>
              <a:t>Capture DAX query</a:t>
            </a:r>
            <a:endParaRPr lang="en-NZ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NZ" sz="2800" dirty="0"/>
              <a:t>Performance Analyzer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NZ" sz="2800" dirty="0"/>
              <a:t>DAX Studio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3200" dirty="0"/>
              <a:t>FE is single-threaded, SE is multi-threaded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3200" dirty="0"/>
              <a:t>SE solves basic math operations: SUM, MIN, MAX…</a:t>
            </a:r>
          </a:p>
        </p:txBody>
      </p:sp>
    </p:spTree>
    <p:extLst>
      <p:ext uri="{BB962C8B-B14F-4D97-AF65-F5344CB8AC3E}">
        <p14:creationId xmlns:p14="http://schemas.microsoft.com/office/powerpoint/2010/main" val="301020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5FF1-FD5D-46A3-A2D4-A55919F1A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AT" sz="5000">
                <a:latin typeface="+mn-lt"/>
              </a:rPr>
              <a:t>The</a:t>
            </a:r>
            <a:br>
              <a:rPr lang="en-AT" sz="5000">
                <a:latin typeface="+mn-lt"/>
              </a:rPr>
            </a:br>
            <a:r>
              <a:rPr lang="en-US" sz="5000">
                <a:latin typeface="+mn-lt"/>
                <a:cs typeface="Calibri"/>
              </a:rPr>
              <a:t>Star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4A57F-294A-45F4-9B29-73E42017D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04" y="2786214"/>
            <a:ext cx="5312665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AT">
                <a:ea typeface="+mn-lt"/>
                <a:cs typeface="+mn-lt"/>
              </a:rPr>
              <a:t>M</a:t>
            </a:r>
            <a:r>
              <a:rPr lang="en-US" err="1">
                <a:ea typeface="+mn-lt"/>
                <a:cs typeface="+mn-lt"/>
              </a:rPr>
              <a:t>ultiple</a:t>
            </a:r>
            <a:r>
              <a:rPr lang="en-US">
                <a:ea typeface="+mn-lt"/>
                <a:cs typeface="+mn-lt"/>
              </a:rPr>
              <a:t> date fields in </a:t>
            </a:r>
            <a:r>
              <a:rPr lang="en-AT">
                <a:ea typeface="+mn-lt"/>
                <a:cs typeface="+mn-lt"/>
              </a:rPr>
              <a:t>fact</a:t>
            </a:r>
            <a:r>
              <a:rPr lang="en-US">
                <a:ea typeface="+mn-lt"/>
                <a:cs typeface="+mn-lt"/>
              </a:rPr>
              <a:t> table</a:t>
            </a:r>
            <a:endParaRPr lang="en-AT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AT">
                <a:ea typeface="+mn-lt"/>
                <a:cs typeface="+mn-lt"/>
              </a:rPr>
              <a:t>Use each of them in calculations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355F1C6-0B64-49C9-9556-5C831DD21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573" y="5799241"/>
            <a:ext cx="1364023" cy="946792"/>
          </a:xfrm>
          <a:prstGeom prst="rect">
            <a:avLst/>
          </a:prstGeom>
        </p:spPr>
      </p:pic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CC926756-A1C7-4E83-87E4-EC97803F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3" y="1"/>
            <a:ext cx="12197346" cy="685571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B132C4-24C0-4645-9D96-344A7EDB640D}"/>
              </a:ext>
            </a:extLst>
          </p:cNvPr>
          <p:cNvSpPr/>
          <p:nvPr/>
        </p:nvSpPr>
        <p:spPr>
          <a:xfrm>
            <a:off x="681789" y="292768"/>
            <a:ext cx="183682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To whom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8571F3-393B-40BF-9C43-CF06BD20680A}"/>
              </a:ext>
            </a:extLst>
          </p:cNvPr>
          <p:cNvSpPr/>
          <p:nvPr/>
        </p:nvSpPr>
        <p:spPr>
          <a:xfrm>
            <a:off x="1098883" y="4102767"/>
            <a:ext cx="183682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Where</a:t>
            </a:r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65174D-359E-4AC5-AF1C-A1A2EBE788BC}"/>
              </a:ext>
            </a:extLst>
          </p:cNvPr>
          <p:cNvSpPr/>
          <p:nvPr/>
        </p:nvSpPr>
        <p:spPr>
          <a:xfrm>
            <a:off x="9344524" y="4102766"/>
            <a:ext cx="183682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Who</a:t>
            </a:r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BDD069E-9BC5-4FC1-9C07-C30F8AA502FE}"/>
              </a:ext>
            </a:extLst>
          </p:cNvPr>
          <p:cNvSpPr/>
          <p:nvPr/>
        </p:nvSpPr>
        <p:spPr>
          <a:xfrm>
            <a:off x="10114544" y="445165"/>
            <a:ext cx="183682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What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C6CF2C-5B93-46D8-B933-313F6DADBEDE}"/>
              </a:ext>
            </a:extLst>
          </p:cNvPr>
          <p:cNvSpPr/>
          <p:nvPr/>
        </p:nvSpPr>
        <p:spPr>
          <a:xfrm>
            <a:off x="4940964" y="140364"/>
            <a:ext cx="1836821" cy="344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When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18ABFB-B9D8-47F4-8DD5-0B269D8F66A0}"/>
              </a:ext>
            </a:extLst>
          </p:cNvPr>
          <p:cNvSpPr/>
          <p:nvPr/>
        </p:nvSpPr>
        <p:spPr>
          <a:xfrm>
            <a:off x="6352958" y="2997694"/>
            <a:ext cx="1836821" cy="344906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How much</a:t>
            </a:r>
          </a:p>
        </p:txBody>
      </p:sp>
    </p:spTree>
    <p:extLst>
      <p:ext uri="{BB962C8B-B14F-4D97-AF65-F5344CB8AC3E}">
        <p14:creationId xmlns:p14="http://schemas.microsoft.com/office/powerpoint/2010/main" val="411040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B11A-462D-4731-9F9E-81D970172C17}"/>
              </a:ext>
            </a:extLst>
          </p:cNvPr>
          <p:cNvSpPr txBox="1">
            <a:spLocks/>
          </p:cNvSpPr>
          <p:nvPr/>
        </p:nvSpPr>
        <p:spPr>
          <a:xfrm>
            <a:off x="838199" y="533320"/>
            <a:ext cx="10515600" cy="7913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Understanding query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85AA0-1AE6-4544-9FF1-EE8597A14908}"/>
              </a:ext>
            </a:extLst>
          </p:cNvPr>
          <p:cNvSpPr txBox="1">
            <a:spLocks/>
          </p:cNvSpPr>
          <p:nvPr/>
        </p:nvSpPr>
        <p:spPr>
          <a:xfrm>
            <a:off x="629276" y="1525044"/>
            <a:ext cx="10933447" cy="49133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3200" dirty="0"/>
              <a:t>Logical plan is hard to understand</a:t>
            </a:r>
            <a:endParaRPr lang="en-NZ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3200" dirty="0"/>
              <a:t>Engine translates logical plan in sequence of physical operations (joins, filtering…)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3200" dirty="0"/>
              <a:t>Physical plan doesn’t necessarily follow the order of logical plan steps!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3200" dirty="0"/>
              <a:t>Performance depends on the size of the columns in query</a:t>
            </a:r>
          </a:p>
        </p:txBody>
      </p:sp>
    </p:spTree>
    <p:extLst>
      <p:ext uri="{BB962C8B-B14F-4D97-AF65-F5344CB8AC3E}">
        <p14:creationId xmlns:p14="http://schemas.microsoft.com/office/powerpoint/2010/main" val="343441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B11A-462D-4731-9F9E-81D970172C17}"/>
              </a:ext>
            </a:extLst>
          </p:cNvPr>
          <p:cNvSpPr txBox="1">
            <a:spLocks/>
          </p:cNvSpPr>
          <p:nvPr/>
        </p:nvSpPr>
        <p:spPr>
          <a:xfrm>
            <a:off x="838199" y="533320"/>
            <a:ext cx="10515600" cy="7913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Understanding </a:t>
            </a:r>
            <a:r>
              <a:rPr lang="en-US" dirty="0" err="1"/>
              <a:t>CallbackdataID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85AA0-1AE6-4544-9FF1-EE8597A14908}"/>
              </a:ext>
            </a:extLst>
          </p:cNvPr>
          <p:cNvSpPr txBox="1">
            <a:spLocks/>
          </p:cNvSpPr>
          <p:nvPr/>
        </p:nvSpPr>
        <p:spPr>
          <a:xfrm>
            <a:off x="629276" y="1525044"/>
            <a:ext cx="10933447" cy="26711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3200" dirty="0"/>
              <a:t>Whenever you include more complex logic</a:t>
            </a:r>
            <a:endParaRPr lang="en-NZ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3200" dirty="0"/>
              <a:t>SE must call back FE to resolve the calculation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3200" dirty="0"/>
              <a:t>Has a huge impact on performance!</a:t>
            </a:r>
          </a:p>
        </p:txBody>
      </p:sp>
    </p:spTree>
    <p:extLst>
      <p:ext uri="{BB962C8B-B14F-4D97-AF65-F5344CB8AC3E}">
        <p14:creationId xmlns:p14="http://schemas.microsoft.com/office/powerpoint/2010/main" val="20929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B11A-462D-4731-9F9E-81D970172C17}"/>
              </a:ext>
            </a:extLst>
          </p:cNvPr>
          <p:cNvSpPr txBox="1">
            <a:spLocks/>
          </p:cNvSpPr>
          <p:nvPr/>
        </p:nvSpPr>
        <p:spPr>
          <a:xfrm>
            <a:off x="388462" y="545846"/>
            <a:ext cx="11174261" cy="7913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Step-by-step guide for optimizing DAX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D15EF8-0347-4A4A-94A5-24655371F823}"/>
              </a:ext>
            </a:extLst>
          </p:cNvPr>
          <p:cNvSpPr/>
          <p:nvPr/>
        </p:nvSpPr>
        <p:spPr>
          <a:xfrm>
            <a:off x="563680" y="2392468"/>
            <a:ext cx="2519815" cy="16753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Identify the most problematic query</a:t>
            </a:r>
            <a:endParaRPr lang="en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82D78B-1D19-4554-AF10-B48280BCCB85}"/>
              </a:ext>
            </a:extLst>
          </p:cNvPr>
          <p:cNvSpPr/>
          <p:nvPr/>
        </p:nvSpPr>
        <p:spPr>
          <a:xfrm>
            <a:off x="3423786" y="2392468"/>
            <a:ext cx="2519816" cy="1675357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Capture query plan in DAX Studio</a:t>
            </a:r>
            <a:endParaRPr lang="en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474FA7-F45E-4311-81D8-F06ACF42F0A8}"/>
              </a:ext>
            </a:extLst>
          </p:cNvPr>
          <p:cNvSpPr/>
          <p:nvPr/>
        </p:nvSpPr>
        <p:spPr>
          <a:xfrm>
            <a:off x="6283892" y="2392469"/>
            <a:ext cx="2519817" cy="167535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Problem in FE or SE?</a:t>
            </a:r>
            <a:endParaRPr lang="en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E0DB95B-1C13-4C83-A425-0C583115C5FC}"/>
              </a:ext>
            </a:extLst>
          </p:cNvPr>
          <p:cNvSpPr/>
          <p:nvPr/>
        </p:nvSpPr>
        <p:spPr>
          <a:xfrm>
            <a:off x="9144000" y="2392469"/>
            <a:ext cx="2519817" cy="1675357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Solving a specific problem</a:t>
            </a:r>
            <a:endParaRPr lang="en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294436C-638E-45A4-92E7-7182E1AF391E}"/>
              </a:ext>
            </a:extLst>
          </p:cNvPr>
          <p:cNvSpPr/>
          <p:nvPr/>
        </p:nvSpPr>
        <p:spPr>
          <a:xfrm>
            <a:off x="2918564" y="3118981"/>
            <a:ext cx="726510" cy="310019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71E1D3E-9B4D-43C6-8B9A-6EBD0A07B255}"/>
              </a:ext>
            </a:extLst>
          </p:cNvPr>
          <p:cNvSpPr/>
          <p:nvPr/>
        </p:nvSpPr>
        <p:spPr>
          <a:xfrm>
            <a:off x="5732745" y="3118981"/>
            <a:ext cx="726510" cy="31001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42B83AA-932B-429A-ABFF-27F7986715AC}"/>
              </a:ext>
            </a:extLst>
          </p:cNvPr>
          <p:cNvSpPr/>
          <p:nvPr/>
        </p:nvSpPr>
        <p:spPr>
          <a:xfrm>
            <a:off x="8610600" y="3118980"/>
            <a:ext cx="726510" cy="31001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7062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B11A-462D-4731-9F9E-81D970172C17}"/>
              </a:ext>
            </a:extLst>
          </p:cNvPr>
          <p:cNvSpPr txBox="1">
            <a:spLocks/>
          </p:cNvSpPr>
          <p:nvPr/>
        </p:nvSpPr>
        <p:spPr>
          <a:xfrm>
            <a:off x="838199" y="533320"/>
            <a:ext cx="10515600" cy="7913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Common issues in Storage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85AA0-1AE6-4544-9FF1-EE8597A14908}"/>
              </a:ext>
            </a:extLst>
          </p:cNvPr>
          <p:cNvSpPr txBox="1">
            <a:spLocks/>
          </p:cNvSpPr>
          <p:nvPr/>
        </p:nvSpPr>
        <p:spPr>
          <a:xfrm>
            <a:off x="629276" y="1525044"/>
            <a:ext cx="10933447" cy="3560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NZ" dirty="0"/>
              <a:t>Long scan time – depends on column size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NZ" dirty="0"/>
              <a:t>High cardinality – impacts DISTINCTCOUNT and CALCULATE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NZ" dirty="0"/>
              <a:t>Significant presence of </a:t>
            </a:r>
            <a:r>
              <a:rPr lang="en-NZ" dirty="0" err="1"/>
              <a:t>CallbackdataID</a:t>
            </a:r>
            <a:endParaRPr lang="en-NZ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NZ" dirty="0"/>
              <a:t>Extensive materialization</a:t>
            </a:r>
          </a:p>
        </p:txBody>
      </p:sp>
    </p:spTree>
    <p:extLst>
      <p:ext uri="{BB962C8B-B14F-4D97-AF65-F5344CB8AC3E}">
        <p14:creationId xmlns:p14="http://schemas.microsoft.com/office/powerpoint/2010/main" val="37327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B11A-462D-4731-9F9E-81D970172C17}"/>
              </a:ext>
            </a:extLst>
          </p:cNvPr>
          <p:cNvSpPr txBox="1">
            <a:spLocks/>
          </p:cNvSpPr>
          <p:nvPr/>
        </p:nvSpPr>
        <p:spPr>
          <a:xfrm>
            <a:off x="838200" y="2637693"/>
            <a:ext cx="10515600" cy="2409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Optimizing Filter Conditions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- Demo -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265161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B11A-462D-4731-9F9E-81D970172C17}"/>
              </a:ext>
            </a:extLst>
          </p:cNvPr>
          <p:cNvSpPr txBox="1">
            <a:spLocks/>
          </p:cNvSpPr>
          <p:nvPr/>
        </p:nvSpPr>
        <p:spPr>
          <a:xfrm>
            <a:off x="838200" y="2637693"/>
            <a:ext cx="10515600" cy="2409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Optimizing IF statements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- Demo -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555342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54EF-2E90-45F6-938F-CAD4D00D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310"/>
            <a:ext cx="10515600" cy="661242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COFFEE &amp; SNACK BREAK</a:t>
            </a:r>
            <a:endParaRPr lang="en-AT" sz="4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3905F0-D3DE-4944-9093-2C4450F07606}"/>
              </a:ext>
            </a:extLst>
          </p:cNvPr>
          <p:cNvSpPr txBox="1">
            <a:spLocks/>
          </p:cNvSpPr>
          <p:nvPr/>
        </p:nvSpPr>
        <p:spPr>
          <a:xfrm>
            <a:off x="838200" y="5033169"/>
            <a:ext cx="10515600" cy="661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sz="4800" dirty="0"/>
              <a:t>See you soon…</a:t>
            </a:r>
            <a:endParaRPr lang="en-AT" sz="4800" dirty="0"/>
          </a:p>
        </p:txBody>
      </p:sp>
      <p:pic>
        <p:nvPicPr>
          <p:cNvPr id="4" name="Graphic 3" descr="Coffee with solid fill">
            <a:extLst>
              <a:ext uri="{FF2B5EF4-FFF2-40B4-BE49-F238E27FC236}">
                <a16:creationId xmlns:a16="http://schemas.microsoft.com/office/drawing/2014/main" id="{85E6405D-E92A-4BF2-AF64-0F6E9C06C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1727" y="1512277"/>
            <a:ext cx="2728546" cy="27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939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2181F-ABF1-4C07-AB7E-40D3334957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r="13242" b="6577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9989F-BDF2-497E-A8BE-070523D5EA85}"/>
              </a:ext>
            </a:extLst>
          </p:cNvPr>
          <p:cNvSpPr txBox="1"/>
          <p:nvPr/>
        </p:nvSpPr>
        <p:spPr>
          <a:xfrm>
            <a:off x="477980" y="1122363"/>
            <a:ext cx="7201113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VISUALS RENDERING TIME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20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8D75D-AD6E-4387-8CE9-5F402319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760"/>
          </a:xfrm>
        </p:spPr>
        <p:txBody>
          <a:bodyPr/>
          <a:lstStyle/>
          <a:p>
            <a:pPr algn="ctr"/>
            <a:r>
              <a:rPr lang="en-US" dirty="0"/>
              <a:t>Visuals Rendering Time</a:t>
            </a:r>
            <a:endParaRPr lang="en-A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3F079-8ECE-4916-8DE4-7F5CD68407F7}"/>
              </a:ext>
            </a:extLst>
          </p:cNvPr>
          <p:cNvSpPr txBox="1"/>
          <p:nvPr/>
        </p:nvSpPr>
        <p:spPr>
          <a:xfrm>
            <a:off x="662484" y="1351507"/>
            <a:ext cx="9387124" cy="130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Performance Analyzer feature in PBI Desktop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The more visuals – the longer time for rendering!</a:t>
            </a:r>
            <a:endParaRPr lang="en-NZ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29D5A6-A795-4A6C-9DF0-08DC0FFDD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88" y="2801002"/>
            <a:ext cx="2447883" cy="332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7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B11A-462D-4731-9F9E-81D970172C17}"/>
              </a:ext>
            </a:extLst>
          </p:cNvPr>
          <p:cNvSpPr txBox="1">
            <a:spLocks/>
          </p:cNvSpPr>
          <p:nvPr/>
        </p:nvSpPr>
        <p:spPr>
          <a:xfrm>
            <a:off x="838200" y="2637693"/>
            <a:ext cx="10515600" cy="2409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Keep design – improve performance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- Demo -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4997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5FF1-FD5D-46A3-A2D4-A55919F1A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821" y="297890"/>
            <a:ext cx="10517710" cy="907926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cs typeface="Calibri"/>
              </a:rPr>
              <a:t>Star schema all the way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77AF1-5454-45F6-820C-2FA15A80491F}"/>
              </a:ext>
            </a:extLst>
          </p:cNvPr>
          <p:cNvSpPr txBox="1"/>
          <p:nvPr/>
        </p:nvSpPr>
        <p:spPr>
          <a:xfrm>
            <a:off x="762821" y="1538352"/>
            <a:ext cx="11115587" cy="2239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cost of data modeling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</a:p>
          <a:p>
            <a:pPr marL="342900" indent="-342900" algn="l" rtl="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Separating dimension and fact tables from wide data source (SharePoint list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​)</a:t>
            </a:r>
          </a:p>
          <a:p>
            <a:pPr marL="342900" indent="-342900" algn="l" rtl="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Combining different tables into a single dimension table or a single fact table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</a:p>
          <a:p>
            <a:pPr marL="342900" indent="-342900" algn="l" rtl="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Separating values with different granularity into different fact tables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75C8A-140E-4D38-A53E-C100FDC1CD0F}"/>
              </a:ext>
            </a:extLst>
          </p:cNvPr>
          <p:cNvSpPr txBox="1"/>
          <p:nvPr/>
        </p:nvSpPr>
        <p:spPr>
          <a:xfrm>
            <a:off x="2540977" y="4308203"/>
            <a:ext cx="68140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i="0" dirty="0">
                <a:solidFill>
                  <a:srgbClr val="C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As always, it depends!</a:t>
            </a:r>
            <a:endParaRPr lang="en-AT" sz="4000" dirty="0">
              <a:solidFill>
                <a:srgbClr val="C0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34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B11A-462D-4731-9F9E-81D970172C17}"/>
              </a:ext>
            </a:extLst>
          </p:cNvPr>
          <p:cNvSpPr txBox="1">
            <a:spLocks/>
          </p:cNvSpPr>
          <p:nvPr/>
        </p:nvSpPr>
        <p:spPr>
          <a:xfrm>
            <a:off x="838200" y="2637693"/>
            <a:ext cx="10515600" cy="2409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Designing page background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- Demo -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375095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8D75D-AD6E-4387-8CE9-5F402319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760"/>
          </a:xfrm>
        </p:spPr>
        <p:txBody>
          <a:bodyPr/>
          <a:lstStyle/>
          <a:p>
            <a:pPr algn="ctr"/>
            <a:r>
              <a:rPr lang="en-US" dirty="0"/>
              <a:t>Visuals Rendering - Best practices</a:t>
            </a:r>
            <a:endParaRPr lang="en-AT" dirty="0"/>
          </a:p>
        </p:txBody>
      </p:sp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4E6049D4-08CC-4512-ABC6-A12B0460E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7000" y="1084386"/>
            <a:ext cx="1521068" cy="1521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A7E6D0-3E98-41BB-BC42-77C1E75130A6}"/>
              </a:ext>
            </a:extLst>
          </p:cNvPr>
          <p:cNvSpPr txBox="1"/>
          <p:nvPr/>
        </p:nvSpPr>
        <p:spPr>
          <a:xfrm>
            <a:off x="475862" y="1563612"/>
            <a:ext cx="11467322" cy="3890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Reduce the number of visuals!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Use PowerPoint to design background of Power BI report page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Reduce the number of DAX query generated – Card visuals-&gt;Matrix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Display aggregated data by default, enable Drill-through for details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Consider disabling cross-filtering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Sync Slicers?</a:t>
            </a:r>
          </a:p>
        </p:txBody>
      </p:sp>
    </p:spTree>
    <p:extLst>
      <p:ext uri="{BB962C8B-B14F-4D97-AF65-F5344CB8AC3E}">
        <p14:creationId xmlns:p14="http://schemas.microsoft.com/office/powerpoint/2010/main" val="132353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80FFA1-44A5-437B-86CE-E85C0AD04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20" r="9091" b="2617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9989F-BDF2-497E-A8BE-070523D5EA85}"/>
              </a:ext>
            </a:extLst>
          </p:cNvPr>
          <p:cNvSpPr txBox="1"/>
          <p:nvPr/>
        </p:nvSpPr>
        <p:spPr>
          <a:xfrm>
            <a:off x="477981" y="1122363"/>
            <a:ext cx="6342697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STORAGE MODE DECISION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827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8D75D-AD6E-4387-8CE9-5F402319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760"/>
          </a:xfrm>
        </p:spPr>
        <p:txBody>
          <a:bodyPr/>
          <a:lstStyle/>
          <a:p>
            <a:pPr algn="ctr"/>
            <a:r>
              <a:rPr lang="en-US" dirty="0"/>
              <a:t>What is a </a:t>
            </a:r>
            <a:r>
              <a:rPr lang="en-US" dirty="0" err="1"/>
              <a:t>DirectQuery</a:t>
            </a:r>
            <a:r>
              <a:rPr lang="en-US" dirty="0"/>
              <a:t> ?</a:t>
            </a:r>
            <a:endParaRPr lang="en-A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29950-487C-49AF-AA90-7E037B4F6C86}"/>
              </a:ext>
            </a:extLst>
          </p:cNvPr>
          <p:cNvSpPr txBox="1"/>
          <p:nvPr/>
        </p:nvSpPr>
        <p:spPr>
          <a:xfrm>
            <a:off x="263769" y="1923007"/>
            <a:ext cx="11770149" cy="18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600" dirty="0">
                <a:latin typeface="Segoe UI" panose="020B0502040204020203" pitchFamily="34" charset="0"/>
                <a:cs typeface="Segoe UI" panose="020B0502040204020203" pitchFamily="34" charset="0"/>
              </a:rPr>
              <a:t>Data is retrieved from the source at the query time!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600" dirty="0">
                <a:latin typeface="Segoe UI" panose="020B0502040204020203" pitchFamily="34" charset="0"/>
                <a:cs typeface="Segoe UI" panose="020B0502040204020203" pitchFamily="34" charset="0"/>
              </a:rPr>
              <a:t>Data resides outside of Power BI before, during, and after the query execution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 Query will NEVER improve performance of your Power BI report!!!</a:t>
            </a:r>
            <a:endParaRPr lang="en-NZ" sz="26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73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8D75D-AD6E-4387-8CE9-5F402319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760"/>
          </a:xfrm>
        </p:spPr>
        <p:txBody>
          <a:bodyPr/>
          <a:lstStyle/>
          <a:p>
            <a:pPr algn="ctr"/>
            <a:r>
              <a:rPr lang="en-US" dirty="0"/>
              <a:t>When to use </a:t>
            </a:r>
            <a:r>
              <a:rPr lang="en-US" dirty="0" err="1"/>
              <a:t>DirectQuery</a:t>
            </a:r>
            <a:r>
              <a:rPr lang="en-US" dirty="0"/>
              <a:t> ?</a:t>
            </a:r>
            <a:endParaRPr lang="en-A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7FE29-557A-49F1-BFC4-62C8FDAA8E63}"/>
              </a:ext>
            </a:extLst>
          </p:cNvPr>
          <p:cNvSpPr txBox="1"/>
          <p:nvPr/>
        </p:nvSpPr>
        <p:spPr>
          <a:xfrm>
            <a:off x="553673" y="1612764"/>
            <a:ext cx="11489037" cy="2597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Data is too large for Import mode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Real-time reporting requirements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AT" sz="2800" i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it really necessary?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Security policies on the data source side</a:t>
            </a:r>
          </a:p>
        </p:txBody>
      </p:sp>
    </p:spTree>
    <p:extLst>
      <p:ext uri="{BB962C8B-B14F-4D97-AF65-F5344CB8AC3E}">
        <p14:creationId xmlns:p14="http://schemas.microsoft.com/office/powerpoint/2010/main" val="351800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8D75D-AD6E-4387-8CE9-5F402319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071"/>
            <a:ext cx="10515600" cy="771386"/>
          </a:xfrm>
        </p:spPr>
        <p:txBody>
          <a:bodyPr/>
          <a:lstStyle/>
          <a:p>
            <a:pPr algn="ctr"/>
            <a:r>
              <a:rPr lang="en-US" dirty="0" err="1"/>
              <a:t>DirectQuery</a:t>
            </a:r>
            <a:r>
              <a:rPr lang="en-US" dirty="0"/>
              <a:t> – Best Practices</a:t>
            </a:r>
            <a:endParaRPr lang="en-AT" dirty="0"/>
          </a:p>
        </p:txBody>
      </p:sp>
      <p:pic>
        <p:nvPicPr>
          <p:cNvPr id="5" name="Graphic 4" descr="Badge Tick1 with solid fill">
            <a:extLst>
              <a:ext uri="{FF2B5EF4-FFF2-40B4-BE49-F238E27FC236}">
                <a16:creationId xmlns:a16="http://schemas.microsoft.com/office/drawing/2014/main" id="{B1F92DFA-88A2-4507-8E5E-56974A425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7000" y="1084386"/>
            <a:ext cx="1521068" cy="1521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C7E429-F7D2-4A56-A836-2CCEEA0A0962}"/>
              </a:ext>
            </a:extLst>
          </p:cNvPr>
          <p:cNvSpPr txBox="1"/>
          <p:nvPr/>
        </p:nvSpPr>
        <p:spPr>
          <a:xfrm>
            <a:off x="429636" y="3178300"/>
            <a:ext cx="5253134" cy="168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400" dirty="0">
                <a:latin typeface="Segoe UI" panose="020B0502040204020203" pitchFamily="34" charset="0"/>
                <a:cs typeface="Segoe UI" panose="020B0502040204020203" pitchFamily="34" charset="0"/>
              </a:rPr>
              <a:t>Create proper indexes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400" dirty="0">
                <a:latin typeface="Segoe UI" panose="020B0502040204020203" pitchFamily="34" charset="0"/>
                <a:cs typeface="Segoe UI" panose="020B0502040204020203" pitchFamily="34" charset="0"/>
              </a:rPr>
              <a:t>Data integrity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400" dirty="0">
                <a:latin typeface="Segoe UI" panose="020B0502040204020203" pitchFamily="34" charset="0"/>
                <a:cs typeface="Segoe UI" panose="020B0502040204020203" pitchFamily="34" charset="0"/>
              </a:rPr>
              <a:t>Persistent data objects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6ED2B-1FE2-4AF7-B2EB-17BBC9D333D0}"/>
              </a:ext>
            </a:extLst>
          </p:cNvPr>
          <p:cNvSpPr txBox="1"/>
          <p:nvPr/>
        </p:nvSpPr>
        <p:spPr>
          <a:xfrm>
            <a:off x="3074650" y="710266"/>
            <a:ext cx="6042699" cy="130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de-AT" sz="28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AT" sz="28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Permissions on the data source?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C9C0B0-0D71-4A92-AE71-2C84420CA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935" y="2039711"/>
            <a:ext cx="875097" cy="11385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FB2BF3-5185-4CD9-817B-24FE6506F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312" y="2207995"/>
            <a:ext cx="1005204" cy="8537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D51CA0-9767-472A-AEE6-D4C834D299D0}"/>
              </a:ext>
            </a:extLst>
          </p:cNvPr>
          <p:cNvSpPr txBox="1"/>
          <p:nvPr/>
        </p:nvSpPr>
        <p:spPr>
          <a:xfrm>
            <a:off x="6079789" y="3076076"/>
            <a:ext cx="5900361" cy="335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400" dirty="0">
                <a:latin typeface="Segoe UI" panose="020B0502040204020203" pitchFamily="34" charset="0"/>
                <a:cs typeface="Segoe UI" panose="020B0502040204020203" pitchFamily="34" charset="0"/>
              </a:rPr>
              <a:t>Avoid complex PQ transformations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400" dirty="0">
                <a:latin typeface="Segoe UI" panose="020B0502040204020203" pitchFamily="34" charset="0"/>
                <a:cs typeface="Segoe UI" panose="020B0502040204020203" pitchFamily="34" charset="0"/>
              </a:rPr>
              <a:t>Avoid complex DAX measures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400" dirty="0">
                <a:latin typeface="Segoe UI" panose="020B0502040204020203" pitchFamily="34" charset="0"/>
                <a:cs typeface="Segoe UI" panose="020B0502040204020203" pitchFamily="34" charset="0"/>
              </a:rPr>
              <a:t>Avoid relationship on GUIDs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400" dirty="0">
                <a:latin typeface="Segoe UI" panose="020B0502040204020203" pitchFamily="34" charset="0"/>
                <a:cs typeface="Segoe UI" panose="020B0502040204020203" pitchFamily="34" charset="0"/>
              </a:rPr>
              <a:t>Limit parallelism and apply Query reduction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400" dirty="0">
                <a:latin typeface="Segoe UI" panose="020B0502040204020203" pitchFamily="34" charset="0"/>
                <a:cs typeface="Segoe UI" panose="020B0502040204020203" pitchFamily="34" charset="0"/>
              </a:rPr>
              <a:t>Check Assume referential integrity</a:t>
            </a:r>
          </a:p>
        </p:txBody>
      </p:sp>
    </p:spTree>
    <p:extLst>
      <p:ext uri="{BB962C8B-B14F-4D97-AF65-F5344CB8AC3E}">
        <p14:creationId xmlns:p14="http://schemas.microsoft.com/office/powerpoint/2010/main" val="149679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B11A-462D-4731-9F9E-81D970172C17}"/>
              </a:ext>
            </a:extLst>
          </p:cNvPr>
          <p:cNvSpPr txBox="1">
            <a:spLocks/>
          </p:cNvSpPr>
          <p:nvPr/>
        </p:nvSpPr>
        <p:spPr>
          <a:xfrm>
            <a:off x="838200" y="2637693"/>
            <a:ext cx="10515600" cy="2409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dirty="0"/>
              <a:t>Optimizing </a:t>
            </a:r>
            <a:r>
              <a:rPr lang="en-US" dirty="0" err="1"/>
              <a:t>DirectQuery</a:t>
            </a:r>
            <a:r>
              <a:rPr lang="en-US" dirty="0"/>
              <a:t> scenarios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- Demo -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959683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51784-25F3-4D91-A6EF-11E92951E4F8}"/>
              </a:ext>
            </a:extLst>
          </p:cNvPr>
          <p:cNvSpPr txBox="1">
            <a:spLocks/>
          </p:cNvSpPr>
          <p:nvPr/>
        </p:nvSpPr>
        <p:spPr>
          <a:xfrm>
            <a:off x="838200" y="764931"/>
            <a:ext cx="10515600" cy="480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dirty="0"/>
              <a:t>Final wrap-up</a:t>
            </a:r>
          </a:p>
          <a:p>
            <a:pPr algn="ctr">
              <a:lnSpc>
                <a:spcPct val="200000"/>
              </a:lnSpc>
            </a:pPr>
            <a:r>
              <a:rPr lang="en-US" dirty="0">
                <a:solidFill>
                  <a:schemeClr val="accent2"/>
                </a:solidFill>
              </a:rPr>
              <a:t>Q&amp;A</a:t>
            </a:r>
          </a:p>
          <a:p>
            <a:pPr algn="ctr">
              <a:lnSpc>
                <a:spcPct val="200000"/>
              </a:lnSpc>
            </a:pPr>
            <a:r>
              <a:rPr lang="en-US" dirty="0">
                <a:solidFill>
                  <a:srgbClr val="7030A0"/>
                </a:solidFill>
              </a:rPr>
              <a:t>Grande Quiz</a:t>
            </a:r>
            <a:endParaRPr lang="en-NZ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0364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60E347-7261-40E3-946D-A625D5043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299438" cy="60930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0D90CB-2874-4346-8B70-0B90B5C4172A}"/>
              </a:ext>
            </a:extLst>
          </p:cNvPr>
          <p:cNvSpPr txBox="1"/>
          <p:nvPr/>
        </p:nvSpPr>
        <p:spPr>
          <a:xfrm>
            <a:off x="5182188" y="254485"/>
            <a:ext cx="6224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latin typeface="Segoe UI Black" panose="020B0A02040204020203" pitchFamily="34" charset="0"/>
                <a:ea typeface="Segoe UI Black" panose="020B0A02040204020203" pitchFamily="34" charset="0"/>
              </a:rPr>
              <a:t>MONDAY TO-DO LIST</a:t>
            </a:r>
            <a:endParaRPr lang="en-US" sz="4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B695FC-B7C6-4813-92BC-C53A4654C976}"/>
              </a:ext>
            </a:extLst>
          </p:cNvPr>
          <p:cNvSpPr txBox="1"/>
          <p:nvPr/>
        </p:nvSpPr>
        <p:spPr>
          <a:xfrm>
            <a:off x="4902593" y="1433887"/>
            <a:ext cx="7140117" cy="445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400" dirty="0">
                <a:latin typeface="Segoe UI" panose="020B0502040204020203" pitchFamily="34" charset="0"/>
                <a:cs typeface="Segoe UI" panose="020B0502040204020203" pitchFamily="34" charset="0"/>
              </a:rPr>
              <a:t>Identify the poor performing area(s)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400" dirty="0">
                <a:latin typeface="Segoe UI" panose="020B0502040204020203" pitchFamily="34" charset="0"/>
                <a:cs typeface="Segoe UI" panose="020B0502040204020203" pitchFamily="34" charset="0"/>
              </a:rPr>
              <a:t>Create a proper data model (Star schema)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400" dirty="0">
                <a:latin typeface="Segoe UI" panose="020B0502040204020203" pitchFamily="34" charset="0"/>
                <a:cs typeface="Segoe UI" panose="020B0502040204020203" pitchFamily="34" charset="0"/>
              </a:rPr>
              <a:t>Remove unnecessary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400" dirty="0">
                <a:latin typeface="Segoe UI" panose="020B0502040204020203" pitchFamily="34" charset="0"/>
                <a:cs typeface="Segoe UI" panose="020B0502040204020203" pitchFamily="34" charset="0"/>
              </a:rPr>
              <a:t>Check Query folding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400" dirty="0">
                <a:latin typeface="Segoe UI" panose="020B0502040204020203" pitchFamily="34" charset="0"/>
                <a:cs typeface="Segoe UI" panose="020B0502040204020203" pitchFamily="34" charset="0"/>
              </a:rPr>
              <a:t>Take advantage of aggregations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400" dirty="0">
                <a:latin typeface="Segoe UI" panose="020B0502040204020203" pitchFamily="34" charset="0"/>
                <a:cs typeface="Segoe UI" panose="020B0502040204020203" pitchFamily="34" charset="0"/>
              </a:rPr>
              <a:t>Be mindful when writing DAX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400" dirty="0">
                <a:latin typeface="Segoe UI" panose="020B0502040204020203" pitchFamily="34" charset="0"/>
                <a:cs typeface="Segoe UI" panose="020B0502040204020203" pitchFamily="34" charset="0"/>
              </a:rPr>
              <a:t>Reduce the number of visuals on the page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400" dirty="0">
                <a:latin typeface="Segoe UI" panose="020B0502040204020203" pitchFamily="34" charset="0"/>
                <a:cs typeface="Segoe UI" panose="020B0502040204020203" pitchFamily="34" charset="0"/>
              </a:rPr>
              <a:t>Stay away from Direct Query!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9D8CEB-523C-47F2-AB77-3F9BBB1A31E7}"/>
              </a:ext>
            </a:extLst>
          </p:cNvPr>
          <p:cNvSpPr/>
          <p:nvPr/>
        </p:nvSpPr>
        <p:spPr>
          <a:xfrm>
            <a:off x="4823928" y="1433887"/>
            <a:ext cx="6140484" cy="7078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erson with idea concept">
            <a:extLst>
              <a:ext uri="{FF2B5EF4-FFF2-40B4-BE49-F238E27FC236}">
                <a16:creationId xmlns:a16="http://schemas.microsoft.com/office/drawing/2014/main" id="{F4FF8E95-19F2-4FCB-94A5-B7BE33660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-1" b="12647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0D90CB-2874-4346-8B70-0B90B5C4172A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GRANDE QUIZ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28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5FF1-FD5D-46A3-A2D4-A55919F1A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821" y="297890"/>
            <a:ext cx="10517710" cy="907926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cs typeface="Calibri"/>
              </a:rPr>
              <a:t>Why Star schema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77AF1-5454-45F6-820C-2FA15A80491F}"/>
              </a:ext>
            </a:extLst>
          </p:cNvPr>
          <p:cNvSpPr txBox="1"/>
          <p:nvPr/>
        </p:nvSpPr>
        <p:spPr>
          <a:xfrm>
            <a:off x="666105" y="2142929"/>
            <a:ext cx="11115587" cy="577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DAX measure complexity</a:t>
            </a:r>
            <a:endParaRPr lang="en-US" sz="2400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75C8A-140E-4D38-A53E-C100FDC1CD0F}"/>
              </a:ext>
            </a:extLst>
          </p:cNvPr>
          <p:cNvSpPr txBox="1"/>
          <p:nvPr/>
        </p:nvSpPr>
        <p:spPr>
          <a:xfrm>
            <a:off x="1899139" y="3657572"/>
            <a:ext cx="898573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i="0" dirty="0">
                <a:solidFill>
                  <a:srgbClr val="C0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Simple requests become nightmare (without Star schema)!</a:t>
            </a:r>
            <a:endParaRPr lang="en-AT" sz="4000" dirty="0">
              <a:solidFill>
                <a:srgbClr val="C0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2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0AA91ED2-2DCA-49E3-ADA5-E9FCD9495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22" y="1585580"/>
            <a:ext cx="2857500" cy="285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05EB1A-A85C-4C70-BD7D-B661BC7610D4}"/>
              </a:ext>
            </a:extLst>
          </p:cNvPr>
          <p:cNvSpPr txBox="1"/>
          <p:nvPr/>
        </p:nvSpPr>
        <p:spPr>
          <a:xfrm>
            <a:off x="4378222" y="438662"/>
            <a:ext cx="3097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latin typeface="Segoe UI Black" panose="020B0A02040204020203" pitchFamily="34" charset="0"/>
                <a:ea typeface="Segoe UI Black" panose="020B0A02040204020203" pitchFamily="34" charset="0"/>
              </a:rPr>
              <a:t>FEEDBACK</a:t>
            </a:r>
            <a:endParaRPr lang="en-US" sz="4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EA2C7-6F9D-4F1C-866D-E70249C290A9}"/>
              </a:ext>
            </a:extLst>
          </p:cNvPr>
          <p:cNvSpPr txBox="1"/>
          <p:nvPr/>
        </p:nvSpPr>
        <p:spPr>
          <a:xfrm>
            <a:off x="4801929" y="2015825"/>
            <a:ext cx="7149066" cy="2216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3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Help plant the trees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3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Win the prizes!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3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Important to organizers/speakers</a:t>
            </a:r>
            <a:endParaRPr lang="en-US" sz="32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2B6430-B477-433F-B8E5-E8F861B9CB80}"/>
              </a:ext>
            </a:extLst>
          </p:cNvPr>
          <p:cNvSpPr txBox="1"/>
          <p:nvPr/>
        </p:nvSpPr>
        <p:spPr>
          <a:xfrm>
            <a:off x="1520722" y="4420486"/>
            <a:ext cx="3281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https://sqlb.it/?6201</a:t>
            </a:r>
            <a:endParaRPr lang="en-AT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142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0D90CB-2874-4346-8B70-0B90B5C4172A}"/>
              </a:ext>
            </a:extLst>
          </p:cNvPr>
          <p:cNvSpPr txBox="1"/>
          <p:nvPr/>
        </p:nvSpPr>
        <p:spPr>
          <a:xfrm>
            <a:off x="6038473" y="2862886"/>
            <a:ext cx="34355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400" dirty="0">
                <a:latin typeface="Segoe UI Black" panose="020B0A02040204020203" pitchFamily="34" charset="0"/>
                <a:ea typeface="Segoe UI Black" panose="020B0A02040204020203" pitchFamily="34" charset="0"/>
              </a:rPr>
              <a:t>QUESTIONS</a:t>
            </a:r>
            <a:endParaRPr lang="en-US" sz="4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F8E95-19F2-4FCB-94A5-B7BE33660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573758" cy="6204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C269B8-4FED-4150-B6F0-55818F7ED89C}"/>
              </a:ext>
            </a:extLst>
          </p:cNvPr>
          <p:cNvSpPr txBox="1"/>
          <p:nvPr/>
        </p:nvSpPr>
        <p:spPr>
          <a:xfrm>
            <a:off x="10064620" y="519795"/>
            <a:ext cx="202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Data-mozart.com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1E709E-2BEA-4081-AD0E-58FF9A399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314" y="1436871"/>
            <a:ext cx="577430" cy="57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C409CD-FAC8-4D10-9C15-6DCB2EBA028D}"/>
              </a:ext>
            </a:extLst>
          </p:cNvPr>
          <p:cNvSpPr txBox="1"/>
          <p:nvPr/>
        </p:nvSpPr>
        <p:spPr>
          <a:xfrm>
            <a:off x="10064620" y="1540920"/>
            <a:ext cx="1608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@DataMozart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3AD066-A8A1-4ECC-A0B0-E0918117A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2936" y="299243"/>
            <a:ext cx="679808" cy="67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709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F6D4A2-26E6-4E39-9429-9F07353FB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4573757" cy="6128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537C7-13D4-40A0-A82D-E2A091CD5F34}"/>
              </a:ext>
            </a:extLst>
          </p:cNvPr>
          <p:cNvSpPr txBox="1"/>
          <p:nvPr/>
        </p:nvSpPr>
        <p:spPr>
          <a:xfrm>
            <a:off x="5887834" y="2077160"/>
            <a:ext cx="42097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4800" dirty="0">
                <a:latin typeface="Segoe UI Black" panose="020B0A02040204020203" pitchFamily="34" charset="0"/>
                <a:ea typeface="Segoe UI Black" panose="020B0A02040204020203" pitchFamily="34" charset="0"/>
              </a:rPr>
              <a:t>THANK YOU!</a:t>
            </a:r>
            <a:endParaRPr lang="en-US" sz="4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586CE-761E-4D85-A7F1-1AFC8357F8B3}"/>
              </a:ext>
            </a:extLst>
          </p:cNvPr>
          <p:cNvSpPr txBox="1"/>
          <p:nvPr/>
        </p:nvSpPr>
        <p:spPr>
          <a:xfrm>
            <a:off x="7928884" y="3649552"/>
            <a:ext cx="202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Data-mozart.com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188279-0D4F-4D40-8986-1CC25ABFE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578" y="4566628"/>
            <a:ext cx="577430" cy="577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6608D3-4BBC-4D79-8586-A44E077DB002}"/>
              </a:ext>
            </a:extLst>
          </p:cNvPr>
          <p:cNvSpPr txBox="1"/>
          <p:nvPr/>
        </p:nvSpPr>
        <p:spPr>
          <a:xfrm>
            <a:off x="7928884" y="4670677"/>
            <a:ext cx="1608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@DataMozart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86789D-9A97-483A-9604-A8220C46D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200" y="3429000"/>
            <a:ext cx="679808" cy="679808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CAB1DA2A-BA15-46CA-8976-DE47DF8C70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98" y="289617"/>
            <a:ext cx="5165950" cy="149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3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3327</TotalTime>
  <Words>2069</Words>
  <Application>Microsoft Office PowerPoint</Application>
  <PresentationFormat>Widescreen</PresentationFormat>
  <Paragraphs>509</Paragraphs>
  <Slides>92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Arial</vt:lpstr>
      <vt:lpstr>Calibri</vt:lpstr>
      <vt:lpstr>Gotham Medium</vt:lpstr>
      <vt:lpstr>Myriad Pro</vt:lpstr>
      <vt:lpstr>Segoe UI</vt:lpstr>
      <vt:lpstr>Segoe UI Black</vt:lpstr>
      <vt:lpstr>Wingdings</vt:lpstr>
      <vt:lpstr>Office Theme</vt:lpstr>
      <vt:lpstr>Cracking Power BI Performance Tuning in a Day!</vt:lpstr>
      <vt:lpstr>PowerPoint Presentation</vt:lpstr>
      <vt:lpstr>Agenda*</vt:lpstr>
      <vt:lpstr>Data Modeling</vt:lpstr>
      <vt:lpstr>Why Data Modeling matters?</vt:lpstr>
      <vt:lpstr>Star schema in a nutshell</vt:lpstr>
      <vt:lpstr>The Star Schema</vt:lpstr>
      <vt:lpstr>Star schema all the way ?</vt:lpstr>
      <vt:lpstr>Why Star schema ?</vt:lpstr>
      <vt:lpstr>DEMO</vt:lpstr>
      <vt:lpstr>PowerPoint Presentation</vt:lpstr>
      <vt:lpstr>Bi-directional relationships</vt:lpstr>
      <vt:lpstr>Bi-directional relationships</vt:lpstr>
      <vt:lpstr>DEMO</vt:lpstr>
      <vt:lpstr>Data Model Size</vt:lpstr>
      <vt:lpstr>PowerPoint Presentation</vt:lpstr>
      <vt:lpstr>PowerPoint Presentation</vt:lpstr>
      <vt:lpstr>PowerPoint Presentation</vt:lpstr>
      <vt:lpstr>Import Mode</vt:lpstr>
      <vt:lpstr>Direct Query</vt:lpstr>
      <vt:lpstr>Import Mode in-depth</vt:lpstr>
      <vt:lpstr>How VertiPaq stores the data?</vt:lpstr>
      <vt:lpstr>Encoding Types</vt:lpstr>
      <vt:lpstr>Value Encoding</vt:lpstr>
      <vt:lpstr>Hash Encoding</vt:lpstr>
      <vt:lpstr>Hash Encoding</vt:lpstr>
      <vt:lpstr>RLE (Run-Length-Encoding)</vt:lpstr>
      <vt:lpstr>How VertiPaq “thinks”?</vt:lpstr>
      <vt:lpstr>Choosing the optimal algorithm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Data Model Size - Best practices</vt:lpstr>
      <vt:lpstr>COFFEE &amp; SNACK BREAK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Refresh process - Best practices</vt:lpstr>
      <vt:lpstr>PowerPoint Presentation</vt:lpstr>
      <vt:lpstr>LUNCH BREAK</vt:lpstr>
      <vt:lpstr>PowerPoint Presentation</vt:lpstr>
      <vt:lpstr>Aggregations</vt:lpstr>
      <vt:lpstr>Large Fact Table</vt:lpstr>
      <vt:lpstr>Create Aggregated Tables</vt:lpstr>
      <vt:lpstr>Instruct Power BI to Use Aggregated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COFFEE &amp; SNACK BREAK</vt:lpstr>
      <vt:lpstr>PowerPoint Presentation</vt:lpstr>
      <vt:lpstr>Visuals Rendering Time</vt:lpstr>
      <vt:lpstr>PowerPoint Presentation</vt:lpstr>
      <vt:lpstr>PowerPoint Presentation</vt:lpstr>
      <vt:lpstr>Visuals Rendering - Best practices</vt:lpstr>
      <vt:lpstr>PowerPoint Presentation</vt:lpstr>
      <vt:lpstr>What is a DirectQuery ?</vt:lpstr>
      <vt:lpstr>When to use DirectQuery ?</vt:lpstr>
      <vt:lpstr>DirectQuery – Best Practices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Cracking Power BI Performance Tuning in a Day!</dc:title>
  <dc:creator>Nikola Ilic</dc:creator>
  <cp:lastModifiedBy>Nikola Ilic</cp:lastModifiedBy>
  <cp:revision>43</cp:revision>
  <dcterms:created xsi:type="dcterms:W3CDTF">2022-02-02T08:39:20Z</dcterms:created>
  <dcterms:modified xsi:type="dcterms:W3CDTF">2022-03-07T18:39:37Z</dcterms:modified>
</cp:coreProperties>
</file>